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60" r:id="rId5"/>
    <p:sldId id="259" r:id="rId6"/>
    <p:sldId id="261" r:id="rId7"/>
    <p:sldId id="263" r:id="rId8"/>
    <p:sldId id="272" r:id="rId9"/>
    <p:sldId id="273" r:id="rId10"/>
    <p:sldId id="265" r:id="rId11"/>
    <p:sldId id="274" r:id="rId12"/>
    <p:sldId id="264" r:id="rId13"/>
    <p:sldId id="266" r:id="rId14"/>
    <p:sldId id="267" r:id="rId15"/>
    <p:sldId id="268" r:id="rId16"/>
    <p:sldId id="269" r:id="rId17"/>
    <p:sldId id="270" r:id="rId18"/>
    <p:sldId id="271" r:id="rId19"/>
    <p:sldId id="26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5" autoAdjust="0"/>
  </p:normalViewPr>
  <p:slideViewPr>
    <p:cSldViewPr>
      <p:cViewPr varScale="1">
        <p:scale>
          <a:sx n="91" d="100"/>
          <a:sy n="91" d="100"/>
        </p:scale>
        <p:origin x="1195" y="67"/>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7FC5EB-476C-4055-B07A-AAAE6AA104B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5084763"/>
            <a:ext cx="6913562" cy="893762"/>
          </a:xfrm>
          <a:effectLst>
            <a:outerShdw dist="17961" dir="2700000" algn="ctr" rotWithShape="0">
              <a:schemeClr val="bg2"/>
            </a:outerShdw>
          </a:effectLst>
        </p:spPr>
        <p:txBody>
          <a:bodyPr/>
          <a:lstStyle>
            <a:lvl1pPr algn="ctr">
              <a:defRPr sz="3200"/>
            </a:lvl1pPr>
          </a:lstStyle>
          <a:p>
            <a:r>
              <a:rPr lang="en-US"/>
              <a:t>Click to edit Master title style</a:t>
            </a:r>
            <a:endParaRPr lang="ru-RU"/>
          </a:p>
        </p:txBody>
      </p:sp>
      <p:sp>
        <p:nvSpPr>
          <p:cNvPr id="5123" name="Rectangle 3"/>
          <p:cNvSpPr>
            <a:spLocks noGrp="1" noChangeArrowheads="1"/>
          </p:cNvSpPr>
          <p:nvPr>
            <p:ph type="subTitle" idx="1"/>
          </p:nvPr>
        </p:nvSpPr>
        <p:spPr>
          <a:xfrm>
            <a:off x="539750" y="6021388"/>
            <a:ext cx="6913563" cy="503237"/>
          </a:xfrm>
          <a:effectLst>
            <a:outerShdw dist="17961" dir="2700000" algn="ctr" rotWithShape="0">
              <a:schemeClr val="bg2"/>
            </a:outerShdw>
          </a:effectLst>
        </p:spPr>
        <p:txBody>
          <a:bodyPr/>
          <a:lstStyle>
            <a:lvl1pPr marL="0" indent="0" algn="ctr">
              <a:buFontTx/>
              <a:buNone/>
              <a:defRPr sz="2400" b="1"/>
            </a:lvl1pPr>
          </a:lstStyle>
          <a:p>
            <a:r>
              <a:rPr lang="en-US"/>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00788" y="836613"/>
            <a:ext cx="1871662" cy="4681537"/>
          </a:xfrm>
        </p:spPr>
        <p:txBody>
          <a:bodyPr vert="eaVert"/>
          <a:lstStyle/>
          <a:p>
            <a:r>
              <a:rPr lang="en-US"/>
              <a:t>Click to edit Master title style</a:t>
            </a:r>
          </a:p>
        </p:txBody>
      </p:sp>
      <p:sp>
        <p:nvSpPr>
          <p:cNvPr id="3" name="Вертикальный текст 2"/>
          <p:cNvSpPr>
            <a:spLocks noGrp="1"/>
          </p:cNvSpPr>
          <p:nvPr>
            <p:ph type="body" orient="vert" idx="1"/>
          </p:nvPr>
        </p:nvSpPr>
        <p:spPr>
          <a:xfrm>
            <a:off x="684213" y="836613"/>
            <a:ext cx="5464175" cy="4681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Содержимое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Содержимое 2"/>
          <p:cNvSpPr>
            <a:spLocks noGrp="1"/>
          </p:cNvSpPr>
          <p:nvPr>
            <p:ph sz="half" idx="1"/>
          </p:nvPr>
        </p:nvSpPr>
        <p:spPr>
          <a:xfrm>
            <a:off x="684213" y="1341438"/>
            <a:ext cx="3667125"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Содержимое 3"/>
          <p:cNvSpPr>
            <a:spLocks noGrp="1"/>
          </p:cNvSpPr>
          <p:nvPr>
            <p:ph sz="half" idx="2"/>
          </p:nvPr>
        </p:nvSpPr>
        <p:spPr>
          <a:xfrm>
            <a:off x="4503738" y="1341438"/>
            <a:ext cx="366871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836613"/>
            <a:ext cx="6985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684213" y="1341438"/>
            <a:ext cx="7488237"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23850" y="5157788"/>
            <a:ext cx="5903913" cy="793750"/>
          </a:xfrm>
        </p:spPr>
        <p:txBody>
          <a:bodyPr/>
          <a:lstStyle/>
          <a:p>
            <a:pPr eaLnBrk="1" hangingPunct="1">
              <a:defRPr/>
            </a:pPr>
            <a:r>
              <a:rPr lang="en-US" sz="3600" dirty="0"/>
              <a:t>Java Programming Basics</a:t>
            </a:r>
            <a:endParaRPr lang="uk-UA" sz="3600" dirty="0"/>
          </a:p>
        </p:txBody>
      </p:sp>
      <p:sp>
        <p:nvSpPr>
          <p:cNvPr id="34819" name="Rectangle 3"/>
          <p:cNvSpPr>
            <a:spLocks noGrp="1" noChangeArrowheads="1"/>
          </p:cNvSpPr>
          <p:nvPr>
            <p:ph type="subTitle" idx="1"/>
          </p:nvPr>
        </p:nvSpPr>
        <p:spPr>
          <a:xfrm>
            <a:off x="323850" y="4869160"/>
            <a:ext cx="3657600" cy="433387"/>
          </a:xfrm>
        </p:spPr>
        <p:txBody>
          <a:bodyPr/>
          <a:lstStyle/>
          <a:p>
            <a:pPr algn="l" eaLnBrk="1" hangingPunct="1">
              <a:lnSpc>
                <a:spcPct val="90000"/>
              </a:lnSpc>
              <a:defRPr/>
            </a:pPr>
            <a:r>
              <a:rPr lang="en-PH" sz="2000" dirty="0">
                <a:latin typeface="+mj-lt"/>
              </a:rPr>
              <a:t>Chapter 1</a:t>
            </a:r>
            <a:endParaRPr lang="uk-UA" sz="20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C2D0-1A37-4FD6-8D47-B65A0D6BD863}"/>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A5F85550-1DDA-444E-858A-D0F49621CE82}"/>
              </a:ext>
            </a:extLst>
          </p:cNvPr>
          <p:cNvSpPr>
            <a:spLocks noGrp="1"/>
          </p:cNvSpPr>
          <p:nvPr>
            <p:ph idx="1"/>
          </p:nvPr>
        </p:nvSpPr>
        <p:spPr>
          <a:xfrm>
            <a:off x="684213" y="1988840"/>
            <a:ext cx="7488237" cy="4176712"/>
          </a:xfrm>
        </p:spPr>
        <p:txBody>
          <a:bodyPr/>
          <a:lstStyle/>
          <a:p>
            <a:r>
              <a:rPr lang="en-US" dirty="0">
                <a:effectLst/>
                <a:latin typeface="Times New Roman" panose="02020603050405020304" pitchFamily="18" charset="0"/>
              </a:rPr>
              <a:t>All identifiers must begin with a letter. Thus, </a:t>
            </a:r>
            <a:r>
              <a:rPr lang="en-US" dirty="0">
                <a:effectLst/>
                <a:latin typeface="Courier New" panose="02070309020205020404" pitchFamily="49" charset="0"/>
              </a:rPr>
              <a:t>a15</a:t>
            </a:r>
            <a:r>
              <a:rPr lang="en-US" dirty="0">
                <a:effectLst/>
                <a:latin typeface="Times New Roman" panose="02020603050405020304" pitchFamily="18" charset="0"/>
              </a:rPr>
              <a:t> is a valid identifier, but </a:t>
            </a:r>
            <a:r>
              <a:rPr lang="en-US" dirty="0">
                <a:effectLst/>
                <a:latin typeface="Courier New" panose="02070309020205020404" pitchFamily="49" charset="0"/>
              </a:rPr>
              <a:t>13Unlucky</a:t>
            </a:r>
            <a:r>
              <a:rPr lang="en-US" dirty="0">
                <a:effectLst/>
                <a:latin typeface="Times New Roman" panose="02020603050405020304" pitchFamily="18" charset="0"/>
              </a:rPr>
              <a:t> isn’t (because it begins with a numeral).</a:t>
            </a:r>
          </a:p>
          <a:p>
            <a:r>
              <a:rPr lang="en-US" dirty="0">
                <a:effectLst/>
                <a:latin typeface="Times New Roman" panose="02020603050405020304" pitchFamily="18" charset="0"/>
              </a:rPr>
              <a:t>An identifier can’t be the same as any of the Java keywords listed in Table 1-1. Thus, you can’t create a variable named </a:t>
            </a:r>
            <a:r>
              <a:rPr lang="en-US" dirty="0">
                <a:effectLst/>
                <a:latin typeface="Courier New" panose="02070309020205020404" pitchFamily="49" charset="0"/>
              </a:rPr>
              <a:t>for</a:t>
            </a:r>
            <a:r>
              <a:rPr lang="en-US" dirty="0">
                <a:effectLst/>
                <a:latin typeface="Times New Roman" panose="02020603050405020304" pitchFamily="18" charset="0"/>
              </a:rPr>
              <a:t> or a class named </a:t>
            </a:r>
            <a:r>
              <a:rPr lang="en-US" dirty="0">
                <a:effectLst/>
                <a:latin typeface="Courier New" panose="02070309020205020404" pitchFamily="49" charset="0"/>
              </a:rPr>
              <a:t>public</a:t>
            </a:r>
            <a:r>
              <a:rPr lang="en-US" dirty="0">
                <a:effectLst/>
                <a:latin typeface="Times New Roman" panose="02020603050405020304" pitchFamily="18" charset="0"/>
              </a:rPr>
              <a:t>.</a:t>
            </a:r>
            <a:endParaRPr lang="en-PH" dirty="0"/>
          </a:p>
        </p:txBody>
      </p:sp>
    </p:spTree>
    <p:extLst>
      <p:ext uri="{BB962C8B-B14F-4D97-AF65-F5344CB8AC3E}">
        <p14:creationId xmlns:p14="http://schemas.microsoft.com/office/powerpoint/2010/main" val="181665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1850-0A2A-484B-BA0A-9C91995E8F87}"/>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D2A44998-FFEA-4820-BC9D-0B898CFE7131}"/>
              </a:ext>
            </a:extLst>
          </p:cNvPr>
          <p:cNvSpPr>
            <a:spLocks noGrp="1"/>
          </p:cNvSpPr>
          <p:nvPr>
            <p:ph idx="1"/>
          </p:nvPr>
        </p:nvSpPr>
        <p:spPr>
          <a:xfrm>
            <a:off x="684213" y="2060848"/>
            <a:ext cx="7488237" cy="2879650"/>
          </a:xfrm>
        </p:spPr>
        <p:txBody>
          <a:bodyPr/>
          <a:lstStyle/>
          <a:p>
            <a:r>
              <a:rPr lang="en-US" dirty="0">
                <a:effectLst/>
                <a:latin typeface="Times New Roman" panose="02020603050405020304" pitchFamily="18" charset="0"/>
              </a:rPr>
              <a:t>The Java language specification recommends that you avoid using dollar signs in names you create, because code generators use dollar signs to create identifiers. Thus, avoiding dollar signs helps you avoid creating names that conflict with generated names.</a:t>
            </a:r>
            <a:endParaRPr lang="en-PH" dirty="0"/>
          </a:p>
        </p:txBody>
      </p:sp>
    </p:spTree>
    <p:extLst>
      <p:ext uri="{BB962C8B-B14F-4D97-AF65-F5344CB8AC3E}">
        <p14:creationId xmlns:p14="http://schemas.microsoft.com/office/powerpoint/2010/main" val="39971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D6D0-9050-4F96-85B9-A494E61C5BF3}"/>
              </a:ext>
            </a:extLst>
          </p:cNvPr>
          <p:cNvSpPr>
            <a:spLocks noGrp="1"/>
          </p:cNvSpPr>
          <p:nvPr>
            <p:ph type="title"/>
          </p:nvPr>
        </p:nvSpPr>
        <p:spPr/>
        <p:txBody>
          <a:bodyPr/>
          <a:lstStyle/>
          <a:p>
            <a:r>
              <a:rPr lang="en-PH" b="1" dirty="0">
                <a:effectLst/>
              </a:rPr>
              <a:t>Data Type</a:t>
            </a:r>
            <a:endParaRPr lang="en-PH" dirty="0"/>
          </a:p>
        </p:txBody>
      </p:sp>
      <p:sp>
        <p:nvSpPr>
          <p:cNvPr id="3" name="Content Placeholder 2">
            <a:extLst>
              <a:ext uri="{FF2B5EF4-FFF2-40B4-BE49-F238E27FC236}">
                <a16:creationId xmlns:a16="http://schemas.microsoft.com/office/drawing/2014/main" id="{4FD1C56A-FC51-457F-B6A8-8A1FAC89D308}"/>
              </a:ext>
            </a:extLst>
          </p:cNvPr>
          <p:cNvSpPr>
            <a:spLocks noGrp="1"/>
          </p:cNvSpPr>
          <p:nvPr>
            <p:ph idx="1"/>
          </p:nvPr>
        </p:nvSpPr>
        <p:spPr>
          <a:xfrm>
            <a:off x="659046" y="2060848"/>
            <a:ext cx="6624091" cy="2016224"/>
          </a:xfrm>
        </p:spPr>
        <p:txBody>
          <a:bodyPr/>
          <a:lstStyle/>
          <a:p>
            <a:r>
              <a:rPr lang="en-PH" dirty="0">
                <a:effectLst/>
                <a:latin typeface="Arial" panose="020B0604020202020204" pitchFamily="34" charset="0"/>
                <a:ea typeface="Calibri" panose="020F0502020204030204" pitchFamily="34" charset="0"/>
              </a:rPr>
              <a:t>indicates what sort of data</a:t>
            </a:r>
            <a:r>
              <a:rPr lang="en-PH" dirty="0">
                <a:effectLst/>
              </a:rPr>
              <a:t> it can hold.</a:t>
            </a:r>
          </a:p>
          <a:p>
            <a:r>
              <a:rPr lang="en-US" dirty="0">
                <a:effectLst/>
                <a:latin typeface="Arial" panose="020B0604020202020204" pitchFamily="34" charset="0"/>
              </a:rPr>
              <a:t>used to specify the set of values and their operations. </a:t>
            </a:r>
            <a:endParaRPr lang="en-PH" dirty="0"/>
          </a:p>
        </p:txBody>
      </p:sp>
    </p:spTree>
    <p:extLst>
      <p:ext uri="{BB962C8B-B14F-4D97-AF65-F5344CB8AC3E}">
        <p14:creationId xmlns:p14="http://schemas.microsoft.com/office/powerpoint/2010/main" val="408909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E5B7-E2FC-4466-A62C-3E466C97D6AD}"/>
              </a:ext>
            </a:extLst>
          </p:cNvPr>
          <p:cNvSpPr>
            <a:spLocks noGrp="1"/>
          </p:cNvSpPr>
          <p:nvPr>
            <p:ph type="title"/>
          </p:nvPr>
        </p:nvSpPr>
        <p:spPr/>
        <p:txBody>
          <a:bodyPr/>
          <a:lstStyle/>
          <a:p>
            <a:r>
              <a:rPr lang="en-PH" sz="3600" b="1" dirty="0">
                <a:effectLst/>
                <a:latin typeface="Courier New" panose="02070309020205020404" pitchFamily="49" charset="0"/>
                <a:ea typeface="Calibri" panose="020F0502020204030204" pitchFamily="34" charset="0"/>
                <a:cs typeface="Times New Roman" panose="02020603050405020304" pitchFamily="18" charset="0"/>
              </a:rPr>
              <a:t>byte</a:t>
            </a:r>
            <a:endParaRPr lang="en-PH" dirty="0"/>
          </a:p>
        </p:txBody>
      </p:sp>
      <p:sp>
        <p:nvSpPr>
          <p:cNvPr id="3" name="Content Placeholder 2">
            <a:extLst>
              <a:ext uri="{FF2B5EF4-FFF2-40B4-BE49-F238E27FC236}">
                <a16:creationId xmlns:a16="http://schemas.microsoft.com/office/drawing/2014/main" id="{F5669E4F-9111-446F-9E80-6B6A020AB048}"/>
              </a:ext>
            </a:extLst>
          </p:cNvPr>
          <p:cNvSpPr>
            <a:spLocks noGrp="1"/>
          </p:cNvSpPr>
          <p:nvPr>
            <p:ph idx="1"/>
          </p:nvPr>
        </p:nvSpPr>
        <p:spPr>
          <a:xfrm>
            <a:off x="539553" y="1876979"/>
            <a:ext cx="6408712" cy="3023666"/>
          </a:xfrm>
        </p:spPr>
        <p:txBody>
          <a:bodyPr/>
          <a:lstStyle/>
          <a:p>
            <a:r>
              <a:rPr lang="en-US" b="1" dirty="0"/>
              <a:t>byte in Java</a:t>
            </a:r>
            <a:r>
              <a:rPr lang="en-US" dirty="0"/>
              <a:t> is 8 bits. It is a primitive data type, </a:t>
            </a:r>
            <a:r>
              <a:rPr lang="en-US" b="1" dirty="0"/>
              <a:t>meaning</a:t>
            </a:r>
            <a:r>
              <a:rPr lang="en-US" dirty="0"/>
              <a:t> it comes packaged with </a:t>
            </a:r>
            <a:r>
              <a:rPr lang="en-US" b="1" dirty="0"/>
              <a:t>Java</a:t>
            </a:r>
            <a:r>
              <a:rPr lang="en-US" dirty="0"/>
              <a:t>.</a:t>
            </a:r>
          </a:p>
          <a:p>
            <a:pPr marL="0" indent="0">
              <a:buNone/>
            </a:pPr>
            <a:endParaRPr lang="en-PH" dirty="0">
              <a:latin typeface="Courier New" panose="02070309020205020404" pitchFamily="49" charset="0"/>
              <a:ea typeface="Calibri" panose="020F0502020204030204" pitchFamily="34" charset="0"/>
              <a:cs typeface="Times New Roman" panose="02020603050405020304" pitchFamily="18" charset="0"/>
            </a:endParaRPr>
          </a:p>
          <a:p>
            <a:r>
              <a:rPr lang="en-PH" dirty="0">
                <a:effectLst/>
                <a:latin typeface="Calibri" panose="020F0502020204030204" pitchFamily="34" charset="0"/>
                <a:ea typeface="Calibri" panose="020F0502020204030204" pitchFamily="34" charset="0"/>
                <a:cs typeface="Times New Roman" panose="02020603050405020304" pitchFamily="18" charset="0"/>
              </a:rPr>
              <a:t>Ex. declaration: byte age = 46;</a:t>
            </a:r>
          </a:p>
          <a:p>
            <a:endParaRPr lang="en-PH" dirty="0"/>
          </a:p>
        </p:txBody>
      </p:sp>
    </p:spTree>
    <p:extLst>
      <p:ext uri="{BB962C8B-B14F-4D97-AF65-F5344CB8AC3E}">
        <p14:creationId xmlns:p14="http://schemas.microsoft.com/office/powerpoint/2010/main" val="232925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1A0F-C08D-486A-8B46-F961CF079576}"/>
              </a:ext>
            </a:extLst>
          </p:cNvPr>
          <p:cNvSpPr>
            <a:spLocks noGrp="1"/>
          </p:cNvSpPr>
          <p:nvPr>
            <p:ph type="title"/>
          </p:nvPr>
        </p:nvSpPr>
        <p:spPr/>
        <p:txBody>
          <a:bodyPr/>
          <a:lstStyle/>
          <a:p>
            <a:r>
              <a:rPr lang="en-PH" sz="3600" b="1" dirty="0">
                <a:effectLst/>
                <a:latin typeface="Courier New" panose="02070309020205020404" pitchFamily="49" charset="0"/>
                <a:ea typeface="Calibri" panose="020F0502020204030204" pitchFamily="34" charset="0"/>
                <a:cs typeface="Times New Roman" panose="02020603050405020304" pitchFamily="18" charset="0"/>
              </a:rPr>
              <a:t>short</a:t>
            </a:r>
            <a:endParaRPr lang="en-PH" dirty="0"/>
          </a:p>
        </p:txBody>
      </p:sp>
      <p:sp>
        <p:nvSpPr>
          <p:cNvPr id="3" name="Content Placeholder 2">
            <a:extLst>
              <a:ext uri="{FF2B5EF4-FFF2-40B4-BE49-F238E27FC236}">
                <a16:creationId xmlns:a16="http://schemas.microsoft.com/office/drawing/2014/main" id="{D8412D39-03B5-4F11-A4DA-7B7B151A5CDB}"/>
              </a:ext>
            </a:extLst>
          </p:cNvPr>
          <p:cNvSpPr>
            <a:spLocks noGrp="1"/>
          </p:cNvSpPr>
          <p:nvPr>
            <p:ph idx="1"/>
          </p:nvPr>
        </p:nvSpPr>
        <p:spPr>
          <a:xfrm>
            <a:off x="683497" y="2060848"/>
            <a:ext cx="6264768" cy="2448272"/>
          </a:xfrm>
        </p:spPr>
        <p:txBody>
          <a:bodyPr/>
          <a:lstStyle/>
          <a:p>
            <a:pPr marL="0" indent="0">
              <a:buNone/>
            </a:pPr>
            <a:r>
              <a:rPr lang="en-US" dirty="0"/>
              <a:t>The </a:t>
            </a:r>
            <a:r>
              <a:rPr lang="en-US" b="1" dirty="0"/>
              <a:t>short</a:t>
            </a:r>
            <a:r>
              <a:rPr lang="en-US" dirty="0"/>
              <a:t> data type is a 16-bit signed two's complement integer.</a:t>
            </a:r>
            <a:r>
              <a:rPr lang="en-PH" dirty="0">
                <a:effectLst/>
                <a:latin typeface="Courier New" panose="02070309020205020404" pitchFamily="49" charset="0"/>
                <a:ea typeface="Calibri" panose="020F0502020204030204" pitchFamily="34" charset="0"/>
                <a:cs typeface="Times New Roman" panose="02020603050405020304" pitchFamily="18" charset="0"/>
              </a:rPr>
              <a:t> </a:t>
            </a:r>
          </a:p>
          <a:p>
            <a:pPr marL="0" indent="0">
              <a:buNone/>
            </a:pPr>
            <a:endParaRPr lang="en-PH"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PH" dirty="0">
                <a:effectLst/>
                <a:latin typeface="Calibri" panose="020F0502020204030204" pitchFamily="34" charset="0"/>
                <a:ea typeface="Calibri" panose="020F0502020204030204" pitchFamily="34" charset="0"/>
                <a:cs typeface="Times New Roman" panose="02020603050405020304" pitchFamily="18" charset="0"/>
              </a:rPr>
              <a:t>Ex.  declaration: short s = 1000;</a:t>
            </a:r>
          </a:p>
          <a:p>
            <a:endParaRPr lang="en-PH" dirty="0"/>
          </a:p>
        </p:txBody>
      </p:sp>
    </p:spTree>
    <p:extLst>
      <p:ext uri="{BB962C8B-B14F-4D97-AF65-F5344CB8AC3E}">
        <p14:creationId xmlns:p14="http://schemas.microsoft.com/office/powerpoint/2010/main" val="277448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0235-0CB9-4F01-96CB-56E624396A71}"/>
              </a:ext>
            </a:extLst>
          </p:cNvPr>
          <p:cNvSpPr>
            <a:spLocks noGrp="1"/>
          </p:cNvSpPr>
          <p:nvPr>
            <p:ph type="title"/>
          </p:nvPr>
        </p:nvSpPr>
        <p:spPr/>
        <p:txBody>
          <a:bodyPr/>
          <a:lstStyle/>
          <a:p>
            <a:r>
              <a:rPr lang="en-PH" dirty="0"/>
              <a:t>int</a:t>
            </a:r>
          </a:p>
        </p:txBody>
      </p:sp>
      <p:sp>
        <p:nvSpPr>
          <p:cNvPr id="3" name="Content Placeholder 2">
            <a:extLst>
              <a:ext uri="{FF2B5EF4-FFF2-40B4-BE49-F238E27FC236}">
                <a16:creationId xmlns:a16="http://schemas.microsoft.com/office/drawing/2014/main" id="{4A79085E-8AA1-4DEE-A8DA-F8DA263AF8D9}"/>
              </a:ext>
            </a:extLst>
          </p:cNvPr>
          <p:cNvSpPr>
            <a:spLocks noGrp="1"/>
          </p:cNvSpPr>
          <p:nvPr>
            <p:ph idx="1"/>
          </p:nvPr>
        </p:nvSpPr>
        <p:spPr>
          <a:xfrm>
            <a:off x="684213" y="1988840"/>
            <a:ext cx="6336059" cy="2592288"/>
          </a:xfrm>
        </p:spPr>
        <p:txBody>
          <a:bodyPr/>
          <a:lstStyle/>
          <a:p>
            <a:r>
              <a:rPr lang="en-US" b="1" dirty="0"/>
              <a:t>int</a:t>
            </a:r>
            <a:r>
              <a:rPr lang="en-US" dirty="0"/>
              <a:t> data type is a 32-bit signed two's complement integer.</a:t>
            </a:r>
          </a:p>
          <a:p>
            <a:endParaRPr lang="en-US" dirty="0"/>
          </a:p>
          <a:p>
            <a:r>
              <a:rPr lang="en-US" dirty="0"/>
              <a:t>ex. int deposit = 3200;</a:t>
            </a:r>
            <a:endParaRPr lang="en-PH" dirty="0"/>
          </a:p>
        </p:txBody>
      </p:sp>
    </p:spTree>
    <p:extLst>
      <p:ext uri="{BB962C8B-B14F-4D97-AF65-F5344CB8AC3E}">
        <p14:creationId xmlns:p14="http://schemas.microsoft.com/office/powerpoint/2010/main" val="23342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417A-2EE6-4190-9998-49F53B729AF3}"/>
              </a:ext>
            </a:extLst>
          </p:cNvPr>
          <p:cNvSpPr>
            <a:spLocks noGrp="1"/>
          </p:cNvSpPr>
          <p:nvPr>
            <p:ph type="title"/>
          </p:nvPr>
        </p:nvSpPr>
        <p:spPr/>
        <p:txBody>
          <a:bodyPr/>
          <a:lstStyle/>
          <a:p>
            <a:r>
              <a:rPr lang="en-PH" dirty="0"/>
              <a:t>long</a:t>
            </a:r>
          </a:p>
        </p:txBody>
      </p:sp>
      <p:sp>
        <p:nvSpPr>
          <p:cNvPr id="3" name="Content Placeholder 2">
            <a:extLst>
              <a:ext uri="{FF2B5EF4-FFF2-40B4-BE49-F238E27FC236}">
                <a16:creationId xmlns:a16="http://schemas.microsoft.com/office/drawing/2014/main" id="{69E63A6C-F66C-4318-BE4B-9201313D4277}"/>
              </a:ext>
            </a:extLst>
          </p:cNvPr>
          <p:cNvSpPr>
            <a:spLocks noGrp="1"/>
          </p:cNvSpPr>
          <p:nvPr>
            <p:ph idx="1"/>
          </p:nvPr>
        </p:nvSpPr>
        <p:spPr>
          <a:xfrm>
            <a:off x="684213" y="1988840"/>
            <a:ext cx="7488237" cy="3529310"/>
          </a:xfrm>
        </p:spPr>
        <p:txBody>
          <a:bodyPr/>
          <a:lstStyle/>
          <a:p>
            <a:r>
              <a:rPr lang="en-US" b="1" dirty="0"/>
              <a:t>long</a:t>
            </a:r>
            <a:r>
              <a:rPr lang="en-US" dirty="0"/>
              <a:t> data type is a 64-bit two's complement integer.</a:t>
            </a:r>
          </a:p>
          <a:p>
            <a:endParaRPr lang="en-US" dirty="0"/>
          </a:p>
          <a:p>
            <a:endParaRPr lang="en-US" dirty="0"/>
          </a:p>
          <a:p>
            <a:r>
              <a:rPr lang="en-US" dirty="0"/>
              <a:t>ex. long </a:t>
            </a:r>
            <a:r>
              <a:rPr lang="en-US" dirty="0" err="1"/>
              <a:t>phil_debt</a:t>
            </a:r>
            <a:r>
              <a:rPr lang="en-US" dirty="0"/>
              <a:t> = 4</a:t>
            </a:r>
            <a:r>
              <a:rPr lang="en-PH" dirty="0">
                <a:effectLst/>
                <a:latin typeface="Courier New" panose="02070309020205020404" pitchFamily="49" charset="0"/>
              </a:rPr>
              <a:t>346900000L</a:t>
            </a:r>
            <a:endParaRPr lang="en-PH" dirty="0"/>
          </a:p>
        </p:txBody>
      </p:sp>
    </p:spTree>
    <p:extLst>
      <p:ext uri="{BB962C8B-B14F-4D97-AF65-F5344CB8AC3E}">
        <p14:creationId xmlns:p14="http://schemas.microsoft.com/office/powerpoint/2010/main" val="382197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83FF-4F49-470C-AD03-B96B86051F1F}"/>
              </a:ext>
            </a:extLst>
          </p:cNvPr>
          <p:cNvSpPr>
            <a:spLocks noGrp="1"/>
          </p:cNvSpPr>
          <p:nvPr>
            <p:ph type="title"/>
          </p:nvPr>
        </p:nvSpPr>
        <p:spPr/>
        <p:txBody>
          <a:bodyPr/>
          <a:lstStyle/>
          <a:p>
            <a:r>
              <a:rPr lang="en-PH" dirty="0"/>
              <a:t>float</a:t>
            </a:r>
          </a:p>
        </p:txBody>
      </p:sp>
      <p:sp>
        <p:nvSpPr>
          <p:cNvPr id="3" name="Content Placeholder 2">
            <a:extLst>
              <a:ext uri="{FF2B5EF4-FFF2-40B4-BE49-F238E27FC236}">
                <a16:creationId xmlns:a16="http://schemas.microsoft.com/office/drawing/2014/main" id="{AFE20DD5-E58F-4D43-B926-2815F0EE7B5A}"/>
              </a:ext>
            </a:extLst>
          </p:cNvPr>
          <p:cNvSpPr>
            <a:spLocks noGrp="1"/>
          </p:cNvSpPr>
          <p:nvPr>
            <p:ph idx="1"/>
          </p:nvPr>
        </p:nvSpPr>
        <p:spPr>
          <a:xfrm>
            <a:off x="684213" y="1772816"/>
            <a:ext cx="6192043" cy="3745334"/>
          </a:xfrm>
        </p:spPr>
        <p:txBody>
          <a:bodyPr/>
          <a:lstStyle/>
          <a:p>
            <a:r>
              <a:rPr lang="en-US" b="1" dirty="0"/>
              <a:t>float</a:t>
            </a:r>
            <a:r>
              <a:rPr lang="en-US" dirty="0"/>
              <a:t> keyword is a primitive data type. It is a single-precision 32-bit IEEE 754 floating point.</a:t>
            </a:r>
          </a:p>
          <a:p>
            <a:endParaRPr lang="en-US" dirty="0"/>
          </a:p>
          <a:p>
            <a:r>
              <a:rPr lang="en-US" dirty="0"/>
              <a:t>ex. Average = 87.70;</a:t>
            </a:r>
            <a:endParaRPr lang="en-PH" dirty="0"/>
          </a:p>
        </p:txBody>
      </p:sp>
    </p:spTree>
    <p:extLst>
      <p:ext uri="{BB962C8B-B14F-4D97-AF65-F5344CB8AC3E}">
        <p14:creationId xmlns:p14="http://schemas.microsoft.com/office/powerpoint/2010/main" val="345994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6738-5E29-4D7A-98F0-6961901EDF62}"/>
              </a:ext>
            </a:extLst>
          </p:cNvPr>
          <p:cNvSpPr>
            <a:spLocks noGrp="1"/>
          </p:cNvSpPr>
          <p:nvPr>
            <p:ph type="title"/>
          </p:nvPr>
        </p:nvSpPr>
        <p:spPr>
          <a:xfrm>
            <a:off x="539553" y="836613"/>
            <a:ext cx="7129660" cy="503237"/>
          </a:xfrm>
        </p:spPr>
        <p:txBody>
          <a:bodyPr/>
          <a:lstStyle/>
          <a:p>
            <a:r>
              <a:rPr lang="en-PH" dirty="0"/>
              <a:t>double</a:t>
            </a:r>
          </a:p>
        </p:txBody>
      </p:sp>
      <p:sp>
        <p:nvSpPr>
          <p:cNvPr id="3" name="Content Placeholder 2">
            <a:extLst>
              <a:ext uri="{FF2B5EF4-FFF2-40B4-BE49-F238E27FC236}">
                <a16:creationId xmlns:a16="http://schemas.microsoft.com/office/drawing/2014/main" id="{2964D4A8-5926-486F-8C90-515C5F67D9F1}"/>
              </a:ext>
            </a:extLst>
          </p:cNvPr>
          <p:cNvSpPr>
            <a:spLocks noGrp="1"/>
          </p:cNvSpPr>
          <p:nvPr>
            <p:ph idx="1"/>
          </p:nvPr>
        </p:nvSpPr>
        <p:spPr>
          <a:xfrm>
            <a:off x="539553" y="1844824"/>
            <a:ext cx="6912768" cy="3673326"/>
          </a:xfrm>
        </p:spPr>
        <p:txBody>
          <a:bodyPr/>
          <a:lstStyle/>
          <a:p>
            <a:r>
              <a:rPr lang="en-US" b="1" dirty="0"/>
              <a:t>double</a:t>
            </a:r>
            <a:r>
              <a:rPr lang="en-US" dirty="0"/>
              <a:t> is used to represent floating-point numbers. It uses 64 bits to store a variable value and has a range greater than float type.</a:t>
            </a:r>
          </a:p>
          <a:p>
            <a:endParaRPr lang="en-US" dirty="0"/>
          </a:p>
          <a:p>
            <a:r>
              <a:rPr lang="en-US" dirty="0"/>
              <a:t>ex. double </a:t>
            </a:r>
            <a:r>
              <a:rPr lang="en-US" dirty="0" err="1"/>
              <a:t>phil_debt</a:t>
            </a:r>
            <a:r>
              <a:rPr lang="en-US" dirty="0"/>
              <a:t> = 4</a:t>
            </a:r>
            <a:r>
              <a:rPr lang="en-PH" dirty="0">
                <a:effectLst/>
                <a:latin typeface="Courier New" panose="02070309020205020404" pitchFamily="49" charset="0"/>
              </a:rPr>
              <a:t>346900000.34</a:t>
            </a:r>
            <a:endParaRPr lang="en-PH" dirty="0"/>
          </a:p>
        </p:txBody>
      </p:sp>
    </p:spTree>
    <p:extLst>
      <p:ext uri="{BB962C8B-B14F-4D97-AF65-F5344CB8AC3E}">
        <p14:creationId xmlns:p14="http://schemas.microsoft.com/office/powerpoint/2010/main" val="2968104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3808-5E85-41DB-A564-827091C7EB78}"/>
              </a:ext>
            </a:extLst>
          </p:cNvPr>
          <p:cNvSpPr>
            <a:spLocks noGrp="1"/>
          </p:cNvSpPr>
          <p:nvPr>
            <p:ph type="title"/>
          </p:nvPr>
        </p:nvSpPr>
        <p:spPr>
          <a:xfrm>
            <a:off x="684213" y="332657"/>
            <a:ext cx="6985000" cy="1007194"/>
          </a:xfrm>
        </p:spPr>
        <p:txBody>
          <a:bodyPr/>
          <a:lstStyle/>
          <a:p>
            <a:r>
              <a:rPr lang="en-PH" sz="4000" b="1" dirty="0">
                <a:effectLst/>
                <a:latin typeface="Calibri" panose="020F0502020204030204" pitchFamily="34" charset="0"/>
                <a:ea typeface="Calibri" panose="020F0502020204030204" pitchFamily="34" charset="0"/>
                <a:cs typeface="Times New Roman" panose="02020603050405020304" pitchFamily="18" charset="0"/>
              </a:rPr>
              <a:t>keyword</a:t>
            </a:r>
            <a:endParaRPr lang="en-PH" sz="4000" dirty="0"/>
          </a:p>
        </p:txBody>
      </p:sp>
      <p:sp>
        <p:nvSpPr>
          <p:cNvPr id="3" name="Content Placeholder 2">
            <a:extLst>
              <a:ext uri="{FF2B5EF4-FFF2-40B4-BE49-F238E27FC236}">
                <a16:creationId xmlns:a16="http://schemas.microsoft.com/office/drawing/2014/main" id="{699663FB-59E8-455A-9374-5B33B0280560}"/>
              </a:ext>
            </a:extLst>
          </p:cNvPr>
          <p:cNvSpPr>
            <a:spLocks noGrp="1"/>
          </p:cNvSpPr>
          <p:nvPr>
            <p:ph idx="1"/>
          </p:nvPr>
        </p:nvSpPr>
        <p:spPr/>
        <p:txBody>
          <a:bodyPr/>
          <a:lstStyle/>
          <a:p>
            <a:pPr marL="0" indent="0">
              <a:buNone/>
            </a:pP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PH" sz="2800" dirty="0">
                <a:latin typeface="Calibri" panose="020F0502020204030204" pitchFamily="34" charset="0"/>
                <a:ea typeface="Calibri" panose="020F0502020204030204" pitchFamily="34" charset="0"/>
                <a:cs typeface="Times New Roman" panose="02020603050405020304" pitchFamily="18" charset="0"/>
              </a:rPr>
              <a:t>I</a:t>
            </a:r>
            <a:r>
              <a:rPr lang="en-PH" sz="2800" dirty="0">
                <a:effectLst/>
                <a:latin typeface="Calibri" panose="020F0502020204030204" pitchFamily="34" charset="0"/>
                <a:ea typeface="Calibri" panose="020F0502020204030204" pitchFamily="34" charset="0"/>
                <a:cs typeface="Times New Roman" panose="02020603050405020304" pitchFamily="18" charset="0"/>
              </a:rPr>
              <a:t>s a word that has a special meaning defined by the Java programming language.</a:t>
            </a:r>
          </a:p>
          <a:p>
            <a:endParaRPr lang="en-PH" dirty="0"/>
          </a:p>
        </p:txBody>
      </p:sp>
    </p:spTree>
    <p:extLst>
      <p:ext uri="{BB962C8B-B14F-4D97-AF65-F5344CB8AC3E}">
        <p14:creationId xmlns:p14="http://schemas.microsoft.com/office/powerpoint/2010/main" val="141380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836712"/>
            <a:ext cx="6552727" cy="649287"/>
          </a:xfrm>
        </p:spPr>
        <p:txBody>
          <a:bodyPr/>
          <a:lstStyle/>
          <a:p>
            <a:pPr eaLnBrk="1" hangingPunct="1"/>
            <a:r>
              <a:rPr lang="en-PH" dirty="0">
                <a:effectLst/>
                <a:latin typeface="Arial" panose="020B0604020202020204" pitchFamily="34" charset="0"/>
              </a:rPr>
              <a:t>In This Chapter you will learn</a:t>
            </a:r>
            <a:endParaRPr lang="uk-UA" dirty="0"/>
          </a:p>
        </p:txBody>
      </p:sp>
      <p:sp>
        <p:nvSpPr>
          <p:cNvPr id="36867" name="Rectangle 3"/>
          <p:cNvSpPr>
            <a:spLocks noGrp="1" noChangeArrowheads="1"/>
          </p:cNvSpPr>
          <p:nvPr>
            <p:ph type="body" idx="1"/>
          </p:nvPr>
        </p:nvSpPr>
        <p:spPr>
          <a:xfrm>
            <a:off x="179512" y="1988889"/>
            <a:ext cx="6984776" cy="2448223"/>
          </a:xfrm>
        </p:spPr>
        <p:txBody>
          <a:bodyPr/>
          <a:lstStyle/>
          <a:p>
            <a:pPr eaLnBrk="1" hangingPunct="1">
              <a:lnSpc>
                <a:spcPct val="80000"/>
              </a:lnSpc>
              <a:defRPr/>
            </a:pPr>
            <a:r>
              <a:rPr lang="en-US" sz="2400" dirty="0">
                <a:effectLst/>
                <a:latin typeface="Times New Roman" panose="02020603050405020304" pitchFamily="18" charset="0"/>
              </a:rPr>
              <a:t>The famous Hello, World! program</a:t>
            </a:r>
            <a:endParaRPr lang="en-US" sz="2400" dirty="0">
              <a:latin typeface="+mj-lt"/>
              <a:ea typeface="굴림" charset="-127"/>
            </a:endParaRPr>
          </a:p>
          <a:p>
            <a:pPr eaLnBrk="1" hangingPunct="1">
              <a:lnSpc>
                <a:spcPct val="80000"/>
              </a:lnSpc>
              <a:defRPr/>
            </a:pPr>
            <a:r>
              <a:rPr lang="en-US" sz="2400" dirty="0">
                <a:effectLst/>
                <a:latin typeface="Times New Roman" panose="02020603050405020304" pitchFamily="18" charset="0"/>
              </a:rPr>
              <a:t>Fundamental Building blocks of Java programs such as keywords, statements, and blocks</a:t>
            </a:r>
            <a:endParaRPr lang="en-US" sz="2400" dirty="0">
              <a:latin typeface="+mj-lt"/>
            </a:endParaRPr>
          </a:p>
          <a:p>
            <a:pPr eaLnBrk="1" hangingPunct="1">
              <a:lnSpc>
                <a:spcPct val="80000"/>
              </a:lnSpc>
              <a:defRPr/>
            </a:pPr>
            <a:r>
              <a:rPr lang="en-US" sz="2400" dirty="0">
                <a:effectLst/>
                <a:latin typeface="Times New Roman" panose="02020603050405020304" pitchFamily="18" charset="0"/>
              </a:rPr>
              <a:t>Different ways to add comments to your programs</a:t>
            </a:r>
          </a:p>
          <a:p>
            <a:pPr eaLnBrk="1" hangingPunct="1">
              <a:lnSpc>
                <a:spcPct val="80000"/>
              </a:lnSpc>
              <a:defRPr/>
            </a:pPr>
            <a:r>
              <a:rPr lang="en-US" sz="2400" dirty="0">
                <a:effectLst/>
                <a:latin typeface="Times New Roman" panose="02020603050405020304" pitchFamily="18" charset="0"/>
              </a:rPr>
              <a:t>Basic information about object-oriented programming</a:t>
            </a:r>
            <a:endParaRPr lang="en-US" sz="2400" dirty="0">
              <a:latin typeface="Arial" panose="020B0604020202020204" pitchFamily="34" charset="0"/>
            </a:endParaRPr>
          </a:p>
          <a:p>
            <a:pPr eaLnBrk="1" hangingPunct="1">
              <a:lnSpc>
                <a:spcPct val="80000"/>
              </a:lnSpc>
              <a:defRPr/>
            </a:pPr>
            <a:r>
              <a:rPr lang="en-US" sz="2400" dirty="0">
                <a:effectLst/>
                <a:latin typeface="Times New Roman" panose="02020603050405020304" pitchFamily="18" charset="0"/>
              </a:rPr>
              <a:t>Ways to import classes</a:t>
            </a:r>
            <a:endParaRPr lang="uk-UA" sz="24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C57B-E7D6-4708-8D53-5CF6EC84F56F}"/>
              </a:ext>
            </a:extLst>
          </p:cNvPr>
          <p:cNvSpPr>
            <a:spLocks noGrp="1"/>
          </p:cNvSpPr>
          <p:nvPr>
            <p:ph type="title"/>
          </p:nvPr>
        </p:nvSpPr>
        <p:spPr>
          <a:xfrm>
            <a:off x="684213" y="404665"/>
            <a:ext cx="6985000" cy="935186"/>
          </a:xfrm>
        </p:spPr>
        <p:txBody>
          <a:bodyPr/>
          <a:lstStyle/>
          <a:p>
            <a:r>
              <a:rPr lang="en-PH" dirty="0">
                <a:effectLst/>
                <a:latin typeface="Arial" panose="020B0604020202020204" pitchFamily="34" charset="0"/>
                <a:ea typeface="Calibri" panose="020F0502020204030204" pitchFamily="34" charset="0"/>
                <a:cs typeface="Times New Roman" panose="02020603050405020304" pitchFamily="18" charset="0"/>
              </a:rPr>
              <a:t>Types of statements</a:t>
            </a:r>
            <a:endParaRPr lang="en-PH" dirty="0"/>
          </a:p>
        </p:txBody>
      </p:sp>
      <p:sp>
        <p:nvSpPr>
          <p:cNvPr id="3" name="Content Placeholder 2">
            <a:extLst>
              <a:ext uri="{FF2B5EF4-FFF2-40B4-BE49-F238E27FC236}">
                <a16:creationId xmlns:a16="http://schemas.microsoft.com/office/drawing/2014/main" id="{5BC46882-277D-4B29-9004-3968AC2311C3}"/>
              </a:ext>
            </a:extLst>
          </p:cNvPr>
          <p:cNvSpPr>
            <a:spLocks noGrp="1"/>
          </p:cNvSpPr>
          <p:nvPr>
            <p:ph idx="1"/>
          </p:nvPr>
        </p:nvSpPr>
        <p:spPr>
          <a:xfrm>
            <a:off x="1403648" y="1341438"/>
            <a:ext cx="6768802" cy="3239690"/>
          </a:xfrm>
        </p:spPr>
        <p:txBody>
          <a:bodyPr/>
          <a:lstStyle/>
          <a:p>
            <a:r>
              <a:rPr lang="en-PH" sz="3200" b="1" dirty="0">
                <a:effectLst/>
                <a:latin typeface="Calibri" panose="020F0502020204030204" pitchFamily="34" charset="0"/>
                <a:ea typeface="Calibri" panose="020F0502020204030204" pitchFamily="34" charset="0"/>
                <a:cs typeface="Times New Roman" panose="02020603050405020304" pitchFamily="18" charset="0"/>
              </a:rPr>
              <a:t>Declaration statement </a:t>
            </a:r>
          </a:p>
          <a:p>
            <a:r>
              <a:rPr lang="en-PH" sz="3200" b="1" dirty="0">
                <a:effectLst/>
                <a:latin typeface="Calibri" panose="020F0502020204030204" pitchFamily="34" charset="0"/>
                <a:ea typeface="Calibri" panose="020F0502020204030204" pitchFamily="34" charset="0"/>
                <a:cs typeface="Times New Roman" panose="02020603050405020304" pitchFamily="18" charset="0"/>
              </a:rPr>
              <a:t>Assignment statement</a:t>
            </a:r>
          </a:p>
          <a:p>
            <a:r>
              <a:rPr lang="en-PH" sz="3200" b="1" dirty="0">
                <a:effectLst/>
                <a:latin typeface="Calibri" panose="020F0502020204030204" pitchFamily="34" charset="0"/>
                <a:ea typeface="Calibri" panose="020F0502020204030204" pitchFamily="34" charset="0"/>
                <a:cs typeface="Times New Roman" panose="02020603050405020304" pitchFamily="18" charset="0"/>
              </a:rPr>
              <a:t>Executable Statement</a:t>
            </a:r>
            <a:endParaRPr lang="en-PH" sz="3200" dirty="0">
              <a:effectLst/>
              <a:latin typeface="Calibri" panose="020F0502020204030204" pitchFamily="34" charset="0"/>
              <a:ea typeface="Calibri" panose="020F0502020204030204" pitchFamily="34" charset="0"/>
              <a:cs typeface="Times New Roman" panose="02020603050405020304" pitchFamily="18" charset="0"/>
            </a:endParaRPr>
          </a:p>
          <a:p>
            <a:r>
              <a:rPr lang="en-PH" sz="3200" b="1" dirty="0">
                <a:effectLst/>
                <a:latin typeface="Calibri" panose="020F0502020204030204" pitchFamily="34" charset="0"/>
                <a:ea typeface="Calibri" panose="020F0502020204030204" pitchFamily="34" charset="0"/>
                <a:cs typeface="Times New Roman" panose="02020603050405020304" pitchFamily="18" charset="0"/>
              </a:rPr>
              <a:t>Comment </a:t>
            </a:r>
            <a:endParaRPr lang="en-PH" sz="3200" dirty="0">
              <a:effectLst/>
              <a:latin typeface="Calibri" panose="020F0502020204030204" pitchFamily="34" charset="0"/>
              <a:ea typeface="Calibri" panose="020F0502020204030204" pitchFamily="34" charset="0"/>
              <a:cs typeface="Times New Roman" panose="02020603050405020304" pitchFamily="18" charset="0"/>
            </a:endParaRPr>
          </a:p>
          <a:p>
            <a:r>
              <a:rPr lang="en-PH" sz="3200" b="1" dirty="0">
                <a:effectLst/>
                <a:latin typeface="Calibri" panose="020F0502020204030204" pitchFamily="34" charset="0"/>
                <a:ea typeface="Calibri" panose="020F0502020204030204" pitchFamily="34" charset="0"/>
                <a:cs typeface="Times New Roman" panose="02020603050405020304" pitchFamily="18" charset="0"/>
              </a:rPr>
              <a:t>Block Statement</a:t>
            </a:r>
            <a:endParaRPr lang="en-PH"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PH" dirty="0"/>
          </a:p>
        </p:txBody>
      </p:sp>
    </p:spTree>
    <p:extLst>
      <p:ext uri="{BB962C8B-B14F-4D97-AF65-F5344CB8AC3E}">
        <p14:creationId xmlns:p14="http://schemas.microsoft.com/office/powerpoint/2010/main" val="97009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8C-AD28-4A40-AAAA-66126E9F9432}"/>
              </a:ext>
            </a:extLst>
          </p:cNvPr>
          <p:cNvSpPr>
            <a:spLocks noGrp="1"/>
          </p:cNvSpPr>
          <p:nvPr>
            <p:ph type="title"/>
          </p:nvPr>
        </p:nvSpPr>
        <p:spPr/>
        <p:txBody>
          <a:bodyPr/>
          <a:lstStyle/>
          <a:p>
            <a:r>
              <a:rPr lang="en-PH" sz="4000" b="1" dirty="0">
                <a:effectLst/>
                <a:latin typeface="Calibri" panose="020F0502020204030204" pitchFamily="34" charset="0"/>
                <a:ea typeface="Calibri" panose="020F0502020204030204" pitchFamily="34" charset="0"/>
                <a:cs typeface="Times New Roman" panose="02020603050405020304" pitchFamily="18" charset="0"/>
              </a:rPr>
              <a:t>Declaration statement </a:t>
            </a:r>
            <a:endParaRPr lang="en-PH" sz="4000" dirty="0"/>
          </a:p>
        </p:txBody>
      </p:sp>
      <p:sp>
        <p:nvSpPr>
          <p:cNvPr id="3" name="Content Placeholder 2">
            <a:extLst>
              <a:ext uri="{FF2B5EF4-FFF2-40B4-BE49-F238E27FC236}">
                <a16:creationId xmlns:a16="http://schemas.microsoft.com/office/drawing/2014/main" id="{3ED070AC-B0F5-4AD6-AFF2-5BF18D353DBC}"/>
              </a:ext>
            </a:extLst>
          </p:cNvPr>
          <p:cNvSpPr>
            <a:spLocks noGrp="1"/>
          </p:cNvSpPr>
          <p:nvPr>
            <p:ph idx="1"/>
          </p:nvPr>
        </p:nvSpPr>
        <p:spPr>
          <a:xfrm>
            <a:off x="684213" y="2204864"/>
            <a:ext cx="7488237" cy="3313286"/>
          </a:xfrm>
        </p:spPr>
        <p:txBody>
          <a:bodyPr/>
          <a:lstStyle/>
          <a:p>
            <a:pPr indent="457200"/>
            <a:r>
              <a:rPr lang="en-PH" sz="3600" dirty="0">
                <a:effectLst/>
                <a:latin typeface="Calibri" panose="020F0502020204030204" pitchFamily="34" charset="0"/>
                <a:ea typeface="Calibri" panose="020F0502020204030204" pitchFamily="34" charset="0"/>
                <a:cs typeface="Times New Roman" panose="02020603050405020304" pitchFamily="18" charset="0"/>
              </a:rPr>
              <a:t>Statement that create variables to     	store value.</a:t>
            </a:r>
          </a:p>
          <a:p>
            <a:pPr indent="457200"/>
            <a:r>
              <a:rPr lang="en-PH" sz="3600" dirty="0">
                <a:effectLst/>
                <a:latin typeface="Calibri" panose="020F0502020204030204" pitchFamily="34" charset="0"/>
                <a:ea typeface="Calibri" panose="020F0502020204030204" pitchFamily="34" charset="0"/>
                <a:cs typeface="Times New Roman" panose="02020603050405020304" pitchFamily="18" charset="0"/>
              </a:rPr>
              <a:t>Ex. Int age;</a:t>
            </a:r>
          </a:p>
          <a:p>
            <a:endParaRPr lang="en-PH" dirty="0"/>
          </a:p>
        </p:txBody>
      </p:sp>
    </p:spTree>
    <p:extLst>
      <p:ext uri="{BB962C8B-B14F-4D97-AF65-F5344CB8AC3E}">
        <p14:creationId xmlns:p14="http://schemas.microsoft.com/office/powerpoint/2010/main" val="414349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A73B-0F45-403C-AEA1-28CE6A9F13D4}"/>
              </a:ext>
            </a:extLst>
          </p:cNvPr>
          <p:cNvSpPr>
            <a:spLocks noGrp="1"/>
          </p:cNvSpPr>
          <p:nvPr>
            <p:ph type="title"/>
          </p:nvPr>
        </p:nvSpPr>
        <p:spPr/>
        <p:txBody>
          <a:bodyPr/>
          <a:lstStyle/>
          <a:p>
            <a:r>
              <a:rPr lang="en-PH" sz="4000" b="1" dirty="0">
                <a:effectLst/>
                <a:latin typeface="Calibri" panose="020F0502020204030204" pitchFamily="34" charset="0"/>
                <a:ea typeface="Calibri" panose="020F0502020204030204" pitchFamily="34" charset="0"/>
                <a:cs typeface="Times New Roman" panose="02020603050405020304" pitchFamily="18" charset="0"/>
              </a:rPr>
              <a:t>Assignment statement</a:t>
            </a:r>
            <a:endParaRPr lang="en-PH" sz="4000" dirty="0"/>
          </a:p>
        </p:txBody>
      </p:sp>
      <p:sp>
        <p:nvSpPr>
          <p:cNvPr id="3" name="Content Placeholder 2">
            <a:extLst>
              <a:ext uri="{FF2B5EF4-FFF2-40B4-BE49-F238E27FC236}">
                <a16:creationId xmlns:a16="http://schemas.microsoft.com/office/drawing/2014/main" id="{ED2B9EFC-A97C-4C1E-AF57-FDE9EB95B3AC}"/>
              </a:ext>
            </a:extLst>
          </p:cNvPr>
          <p:cNvSpPr>
            <a:spLocks noGrp="1"/>
          </p:cNvSpPr>
          <p:nvPr>
            <p:ph idx="1"/>
          </p:nvPr>
        </p:nvSpPr>
        <p:spPr>
          <a:xfrm>
            <a:off x="684213" y="1916832"/>
            <a:ext cx="7488237" cy="3601318"/>
          </a:xfrm>
        </p:spPr>
        <p:txBody>
          <a:bodyPr/>
          <a:lstStyle/>
          <a:p>
            <a:pPr marL="457200"/>
            <a:r>
              <a:rPr lang="en-PH" sz="4000" dirty="0">
                <a:effectLst/>
                <a:latin typeface="Calibri" panose="020F0502020204030204" pitchFamily="34" charset="0"/>
                <a:ea typeface="Calibri" panose="020F0502020204030204" pitchFamily="34" charset="0"/>
                <a:cs typeface="Times New Roman" panose="02020603050405020304" pitchFamily="18" charset="0"/>
              </a:rPr>
              <a:t>Statement that are used to store value to a variable.</a:t>
            </a:r>
          </a:p>
          <a:p>
            <a:pPr marL="457200"/>
            <a:r>
              <a:rPr lang="en-PH" sz="4000" dirty="0">
                <a:effectLst/>
                <a:latin typeface="Calibri" panose="020F0502020204030204" pitchFamily="34" charset="0"/>
                <a:ea typeface="Calibri" panose="020F0502020204030204" pitchFamily="34" charset="0"/>
                <a:cs typeface="Times New Roman" panose="02020603050405020304" pitchFamily="18" charset="0"/>
              </a:rPr>
              <a:t>Ex. Age = 16;</a:t>
            </a:r>
          </a:p>
          <a:p>
            <a:endParaRPr lang="en-PH" sz="4000" dirty="0"/>
          </a:p>
        </p:txBody>
      </p:sp>
    </p:spTree>
    <p:extLst>
      <p:ext uri="{BB962C8B-B14F-4D97-AF65-F5344CB8AC3E}">
        <p14:creationId xmlns:p14="http://schemas.microsoft.com/office/powerpoint/2010/main" val="257988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5B87-097F-4FF0-9671-BD6619A078A5}"/>
              </a:ext>
            </a:extLst>
          </p:cNvPr>
          <p:cNvSpPr>
            <a:spLocks noGrp="1"/>
          </p:cNvSpPr>
          <p:nvPr>
            <p:ph type="title"/>
          </p:nvPr>
        </p:nvSpPr>
        <p:spPr/>
        <p:txBody>
          <a:bodyPr/>
          <a:lstStyle/>
          <a:p>
            <a:r>
              <a:rPr lang="en-PH" b="1" dirty="0">
                <a:effectLst/>
                <a:latin typeface="Calibri" panose="020F0502020204030204" pitchFamily="34" charset="0"/>
                <a:ea typeface="Calibri" panose="020F0502020204030204" pitchFamily="34" charset="0"/>
                <a:cs typeface="Times New Roman" panose="02020603050405020304" pitchFamily="18" charset="0"/>
              </a:rPr>
              <a:t>Executable Statement</a:t>
            </a:r>
            <a:endParaRPr lang="en-PH" dirty="0"/>
          </a:p>
        </p:txBody>
      </p:sp>
      <p:sp>
        <p:nvSpPr>
          <p:cNvPr id="3" name="Content Placeholder 2">
            <a:extLst>
              <a:ext uri="{FF2B5EF4-FFF2-40B4-BE49-F238E27FC236}">
                <a16:creationId xmlns:a16="http://schemas.microsoft.com/office/drawing/2014/main" id="{EF390982-FECF-47B8-B216-80E784C3FF7F}"/>
              </a:ext>
            </a:extLst>
          </p:cNvPr>
          <p:cNvSpPr>
            <a:spLocks noGrp="1"/>
          </p:cNvSpPr>
          <p:nvPr>
            <p:ph idx="1"/>
          </p:nvPr>
        </p:nvSpPr>
        <p:spPr>
          <a:xfrm>
            <a:off x="684213" y="1988840"/>
            <a:ext cx="7488237" cy="3529310"/>
          </a:xfrm>
        </p:spPr>
        <p:txBody>
          <a:bodyPr/>
          <a:lstStyle/>
          <a:p>
            <a:pPr marL="457200"/>
            <a:r>
              <a:rPr lang="en-PH" sz="3200" dirty="0">
                <a:effectLst/>
                <a:latin typeface="Calibri" panose="020F0502020204030204" pitchFamily="34" charset="0"/>
                <a:ea typeface="Calibri" panose="020F0502020204030204" pitchFamily="34" charset="0"/>
                <a:cs typeface="Times New Roman" panose="02020603050405020304" pitchFamily="18" charset="0"/>
              </a:rPr>
              <a:t>Statement that are used to perform input, process or output.</a:t>
            </a:r>
          </a:p>
          <a:p>
            <a:pPr marL="457200"/>
            <a:r>
              <a:rPr lang="en-PH" sz="3200" dirty="0">
                <a:effectLst/>
                <a:latin typeface="Calibri" panose="020F0502020204030204" pitchFamily="34" charset="0"/>
                <a:ea typeface="Calibri" panose="020F0502020204030204" pitchFamily="34" charset="0"/>
                <a:cs typeface="Times New Roman" panose="02020603050405020304" pitchFamily="18" charset="0"/>
              </a:rPr>
              <a:t>Ex.  Name = </a:t>
            </a:r>
            <a:r>
              <a:rPr lang="en-PH" sz="3200" dirty="0" err="1">
                <a:effectLst/>
                <a:latin typeface="Calibri" panose="020F0502020204030204" pitchFamily="34" charset="0"/>
                <a:ea typeface="Calibri" panose="020F0502020204030204" pitchFamily="34" charset="0"/>
                <a:cs typeface="Times New Roman" panose="02020603050405020304" pitchFamily="18" charset="0"/>
              </a:rPr>
              <a:t>Reader.readLine</a:t>
            </a:r>
            <a:r>
              <a:rPr lang="en-PH" sz="3200" dirty="0">
                <a:effectLst/>
                <a:latin typeface="Calibri" panose="020F0502020204030204" pitchFamily="34" charset="0"/>
                <a:ea typeface="Calibri" panose="020F0502020204030204" pitchFamily="34" charset="0"/>
                <a:cs typeface="Times New Roman" panose="02020603050405020304" pitchFamily="18" charset="0"/>
              </a:rPr>
              <a:t>();, a =x + y;,  </a:t>
            </a:r>
            <a:r>
              <a:rPr lang="en-PH" sz="3200" dirty="0" err="1">
                <a:effectLst/>
                <a:latin typeface="Calibri" panose="020F0502020204030204" pitchFamily="34" charset="0"/>
                <a:ea typeface="Calibri" panose="020F0502020204030204" pitchFamily="34" charset="0"/>
                <a:cs typeface="Times New Roman" panose="02020603050405020304" pitchFamily="18" charset="0"/>
              </a:rPr>
              <a:t>System.out.println</a:t>
            </a:r>
            <a:r>
              <a:rPr lang="en-PH" sz="3200" dirty="0">
                <a:effectLst/>
                <a:latin typeface="Calibri" panose="020F0502020204030204" pitchFamily="34" charset="0"/>
                <a:ea typeface="Calibri" panose="020F0502020204030204" pitchFamily="34" charset="0"/>
                <a:cs typeface="Times New Roman" panose="02020603050405020304" pitchFamily="18" charset="0"/>
              </a:rPr>
              <a:t>(“Welcome to Java”);.</a:t>
            </a:r>
          </a:p>
          <a:p>
            <a:endParaRPr lang="en-PH" sz="3200" dirty="0"/>
          </a:p>
        </p:txBody>
      </p:sp>
    </p:spTree>
    <p:extLst>
      <p:ext uri="{BB962C8B-B14F-4D97-AF65-F5344CB8AC3E}">
        <p14:creationId xmlns:p14="http://schemas.microsoft.com/office/powerpoint/2010/main" val="363422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7A49-7833-4EFD-B391-A689EE37EB20}"/>
              </a:ext>
            </a:extLst>
          </p:cNvPr>
          <p:cNvSpPr>
            <a:spLocks noGrp="1"/>
          </p:cNvSpPr>
          <p:nvPr>
            <p:ph type="title"/>
          </p:nvPr>
        </p:nvSpPr>
        <p:spPr/>
        <p:txBody>
          <a:bodyPr/>
          <a:lstStyle/>
          <a:p>
            <a:r>
              <a:rPr lang="en-PH" sz="4000" b="1" dirty="0">
                <a:effectLst/>
                <a:latin typeface="Calibri" panose="020F0502020204030204" pitchFamily="34" charset="0"/>
                <a:ea typeface="Calibri" panose="020F0502020204030204" pitchFamily="34" charset="0"/>
                <a:cs typeface="Times New Roman" panose="02020603050405020304" pitchFamily="18" charset="0"/>
              </a:rPr>
              <a:t>Comment </a:t>
            </a:r>
            <a:endParaRPr lang="en-PH" sz="4000" dirty="0"/>
          </a:p>
        </p:txBody>
      </p:sp>
      <p:sp>
        <p:nvSpPr>
          <p:cNvPr id="3" name="Content Placeholder 2">
            <a:extLst>
              <a:ext uri="{FF2B5EF4-FFF2-40B4-BE49-F238E27FC236}">
                <a16:creationId xmlns:a16="http://schemas.microsoft.com/office/drawing/2014/main" id="{08B93E42-1E5D-406C-A023-ED47C68C9EF2}"/>
              </a:ext>
            </a:extLst>
          </p:cNvPr>
          <p:cNvSpPr>
            <a:spLocks noGrp="1"/>
          </p:cNvSpPr>
          <p:nvPr>
            <p:ph idx="1"/>
          </p:nvPr>
        </p:nvSpPr>
        <p:spPr>
          <a:xfrm>
            <a:off x="684213" y="1916832"/>
            <a:ext cx="7488237" cy="3601318"/>
          </a:xfrm>
        </p:spPr>
        <p:txBody>
          <a:bodyPr/>
          <a:lstStyle/>
          <a:p>
            <a:r>
              <a:rPr lang="en-PH" sz="3200" dirty="0">
                <a:effectLst/>
                <a:latin typeface="Calibri" panose="020F0502020204030204" pitchFamily="34" charset="0"/>
                <a:ea typeface="Calibri" panose="020F0502020204030204" pitchFamily="34" charset="0"/>
                <a:cs typeface="Times New Roman" panose="02020603050405020304" pitchFamily="18" charset="0"/>
              </a:rPr>
              <a:t>Statement that are ignored by the compiler during the compilation process and basically used as a form of program documentation, a way to explain a program structure and used as a marker to some statement block.</a:t>
            </a:r>
          </a:p>
          <a:p>
            <a:endParaRPr lang="en-PH" sz="3200" dirty="0"/>
          </a:p>
        </p:txBody>
      </p:sp>
    </p:spTree>
    <p:extLst>
      <p:ext uri="{BB962C8B-B14F-4D97-AF65-F5344CB8AC3E}">
        <p14:creationId xmlns:p14="http://schemas.microsoft.com/office/powerpoint/2010/main" val="73425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35E2-C27E-418A-B707-E6D6992F3E24}"/>
              </a:ext>
            </a:extLst>
          </p:cNvPr>
          <p:cNvSpPr>
            <a:spLocks noGrp="1"/>
          </p:cNvSpPr>
          <p:nvPr>
            <p:ph type="title"/>
          </p:nvPr>
        </p:nvSpPr>
        <p:spPr/>
        <p:txBody>
          <a:bodyPr/>
          <a:lstStyle/>
          <a:p>
            <a:r>
              <a:rPr lang="en-PH" sz="3600" dirty="0">
                <a:effectLst/>
                <a:latin typeface="Calibri" panose="020F0502020204030204" pitchFamily="34" charset="0"/>
                <a:ea typeface="Calibri" panose="020F0502020204030204" pitchFamily="34" charset="0"/>
                <a:cs typeface="Times New Roman" panose="02020603050405020304" pitchFamily="18" charset="0"/>
              </a:rPr>
              <a:t>Two types of comment</a:t>
            </a:r>
            <a:endParaRPr lang="en-PH" dirty="0"/>
          </a:p>
        </p:txBody>
      </p:sp>
      <p:sp>
        <p:nvSpPr>
          <p:cNvPr id="3" name="Content Placeholder 2">
            <a:extLst>
              <a:ext uri="{FF2B5EF4-FFF2-40B4-BE49-F238E27FC236}">
                <a16:creationId xmlns:a16="http://schemas.microsoft.com/office/drawing/2014/main" id="{E89D2D42-8A7A-4EBA-A713-B29650B9CF7E}"/>
              </a:ext>
            </a:extLst>
          </p:cNvPr>
          <p:cNvSpPr>
            <a:spLocks noGrp="1"/>
          </p:cNvSpPr>
          <p:nvPr>
            <p:ph idx="1"/>
          </p:nvPr>
        </p:nvSpPr>
        <p:spPr>
          <a:xfrm>
            <a:off x="684213" y="1844824"/>
            <a:ext cx="7488237" cy="3888432"/>
          </a:xfrm>
        </p:spPr>
        <p:txBody>
          <a:bodyPr/>
          <a:lstStyle/>
          <a:p>
            <a:pPr marL="342900" lvl="0" indent="-342900">
              <a:lnSpc>
                <a:spcPct val="115000"/>
              </a:lnSpc>
              <a:buFont typeface="+mj-lt"/>
              <a:buAutoNum type="arabicPeriod"/>
            </a:pPr>
            <a:r>
              <a:rPr lang="en-PH" sz="3200" dirty="0">
                <a:effectLst/>
                <a:latin typeface="Calibri" panose="020F0502020204030204" pitchFamily="34" charset="0"/>
                <a:ea typeface="Calibri" panose="020F0502020204030204" pitchFamily="34" charset="0"/>
                <a:cs typeface="Times New Roman" panose="02020603050405020304" pitchFamily="18" charset="0"/>
              </a:rPr>
              <a:t>Block Comment /*  */</a:t>
            </a:r>
          </a:p>
          <a:p>
            <a:pPr marL="742950" lvl="1" indent="-285750">
              <a:lnSpc>
                <a:spcPct val="115000"/>
              </a:lnSpc>
              <a:buFont typeface="+mj-lt"/>
              <a:buAutoNum type="alphaLcPeriod"/>
            </a:pPr>
            <a:r>
              <a:rPr lang="en-PH" sz="3200" dirty="0">
                <a:effectLst/>
                <a:latin typeface="Calibri" panose="020F0502020204030204" pitchFamily="34" charset="0"/>
                <a:ea typeface="Calibri" panose="020F0502020204030204" pitchFamily="34" charset="0"/>
                <a:cs typeface="Times New Roman" panose="02020603050405020304" pitchFamily="18" charset="0"/>
              </a:rPr>
              <a:t>This is used to create a comment that has multiple line statements</a:t>
            </a:r>
          </a:p>
          <a:p>
            <a:pPr marL="342900" lvl="0" indent="-342900">
              <a:lnSpc>
                <a:spcPct val="115000"/>
              </a:lnSpc>
              <a:buFont typeface="+mj-lt"/>
              <a:buAutoNum type="arabicPeriod"/>
            </a:pPr>
            <a:r>
              <a:rPr lang="en-PH" sz="3200" dirty="0">
                <a:effectLst/>
                <a:latin typeface="Calibri" panose="020F0502020204030204" pitchFamily="34" charset="0"/>
                <a:ea typeface="Calibri" panose="020F0502020204030204" pitchFamily="34" charset="0"/>
                <a:cs typeface="Times New Roman" panose="02020603050405020304" pitchFamily="18" charset="0"/>
              </a:rPr>
              <a:t>Inline Comment //</a:t>
            </a:r>
          </a:p>
          <a:p>
            <a:pPr marL="742950" lvl="1" indent="-285750">
              <a:lnSpc>
                <a:spcPct val="115000"/>
              </a:lnSpc>
              <a:spcAft>
                <a:spcPts val="1000"/>
              </a:spcAft>
              <a:buFont typeface="+mj-lt"/>
              <a:buAutoNum type="alphaLcPeriod"/>
            </a:pPr>
            <a:r>
              <a:rPr lang="en-PH" sz="3200" dirty="0">
                <a:effectLst/>
                <a:latin typeface="Calibri" panose="020F0502020204030204" pitchFamily="34" charset="0"/>
                <a:ea typeface="Calibri" panose="020F0502020204030204" pitchFamily="34" charset="0"/>
                <a:cs typeface="Times New Roman" panose="02020603050405020304" pitchFamily="18" charset="0"/>
              </a:rPr>
              <a:t>This is used along a Java statement, before or after a statement.</a:t>
            </a:r>
          </a:p>
          <a:p>
            <a:endParaRPr lang="en-PH" dirty="0"/>
          </a:p>
        </p:txBody>
      </p:sp>
    </p:spTree>
    <p:extLst>
      <p:ext uri="{BB962C8B-B14F-4D97-AF65-F5344CB8AC3E}">
        <p14:creationId xmlns:p14="http://schemas.microsoft.com/office/powerpoint/2010/main" val="2707990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F4AF-E090-43D9-9E4D-27147A52676F}"/>
              </a:ext>
            </a:extLst>
          </p:cNvPr>
          <p:cNvSpPr>
            <a:spLocks noGrp="1"/>
          </p:cNvSpPr>
          <p:nvPr>
            <p:ph type="title"/>
          </p:nvPr>
        </p:nvSpPr>
        <p:spPr/>
        <p:txBody>
          <a:bodyPr/>
          <a:lstStyle/>
          <a:p>
            <a:r>
              <a:rPr lang="en-PH" sz="4000" b="1" dirty="0">
                <a:effectLst/>
                <a:latin typeface="Calibri" panose="020F0502020204030204" pitchFamily="34" charset="0"/>
                <a:ea typeface="Calibri" panose="020F0502020204030204" pitchFamily="34" charset="0"/>
                <a:cs typeface="Times New Roman" panose="02020603050405020304" pitchFamily="18" charset="0"/>
              </a:rPr>
              <a:t>Block Statement</a:t>
            </a:r>
            <a:endParaRPr lang="en-PH" sz="4000" dirty="0"/>
          </a:p>
        </p:txBody>
      </p:sp>
      <p:sp>
        <p:nvSpPr>
          <p:cNvPr id="3" name="Content Placeholder 2">
            <a:extLst>
              <a:ext uri="{FF2B5EF4-FFF2-40B4-BE49-F238E27FC236}">
                <a16:creationId xmlns:a16="http://schemas.microsoft.com/office/drawing/2014/main" id="{6087723D-339D-4987-8762-B170493D8A62}"/>
              </a:ext>
            </a:extLst>
          </p:cNvPr>
          <p:cNvSpPr>
            <a:spLocks noGrp="1"/>
          </p:cNvSpPr>
          <p:nvPr>
            <p:ph idx="1"/>
          </p:nvPr>
        </p:nvSpPr>
        <p:spPr>
          <a:xfrm>
            <a:off x="684213" y="1628800"/>
            <a:ext cx="7488237" cy="4824536"/>
          </a:xfrm>
        </p:spPr>
        <p:txBody>
          <a:bodyPr/>
          <a:lstStyle/>
          <a:p>
            <a:pPr marL="457200">
              <a:lnSpc>
                <a:spcPct val="115000"/>
              </a:lnSpc>
              <a:spcAft>
                <a:spcPts val="1000"/>
              </a:spcAft>
            </a:pPr>
            <a:r>
              <a:rPr lang="en-PH" sz="3200" dirty="0">
                <a:effectLst/>
                <a:latin typeface="Calibri" panose="020F0502020204030204" pitchFamily="34" charset="0"/>
                <a:ea typeface="Calibri" panose="020F0502020204030204" pitchFamily="34" charset="0"/>
                <a:cs typeface="Times New Roman" panose="02020603050405020304" pitchFamily="18" charset="0"/>
              </a:rPr>
              <a:t>A complex or group of statement that may include branching, iteration, assignment, declaration, executable and or comment. It is indicated with a open and close curly braces ({ }).</a:t>
            </a:r>
          </a:p>
          <a:p>
            <a:pPr marL="114300" indent="0">
              <a:lnSpc>
                <a:spcPct val="115000"/>
              </a:lnSpc>
              <a:spcAft>
                <a:spcPts val="1000"/>
              </a:spcAft>
              <a:buNone/>
            </a:pPr>
            <a:r>
              <a:rPr lang="en-PH"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a:t>
            </a:r>
            <a:r>
              <a:rPr lang="en-PH" dirty="0">
                <a:effectLst/>
                <a:latin typeface="Calibri" panose="020F0502020204030204" pitchFamily="34" charset="0"/>
                <a:ea typeface="Calibri" panose="020F0502020204030204" pitchFamily="34" charset="0"/>
                <a:cs typeface="Times New Roman" panose="02020603050405020304" pitchFamily="18" charset="0"/>
              </a:rPr>
              <a:t>all statements in Java ends in semi colon (;) except block statement and comment.</a:t>
            </a:r>
          </a:p>
          <a:p>
            <a:endParaRPr lang="en-PH" sz="3200" dirty="0"/>
          </a:p>
        </p:txBody>
      </p:sp>
    </p:spTree>
    <p:extLst>
      <p:ext uri="{BB962C8B-B14F-4D97-AF65-F5344CB8AC3E}">
        <p14:creationId xmlns:p14="http://schemas.microsoft.com/office/powerpoint/2010/main" val="2736909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4BC5-7671-43AB-B02C-F7FD74334B77}"/>
              </a:ext>
            </a:extLst>
          </p:cNvPr>
          <p:cNvSpPr>
            <a:spLocks noGrp="1"/>
          </p:cNvSpPr>
          <p:nvPr>
            <p:ph type="title"/>
          </p:nvPr>
        </p:nvSpPr>
        <p:spPr>
          <a:xfrm>
            <a:off x="684213" y="836612"/>
            <a:ext cx="6985000" cy="1152227"/>
          </a:xfrm>
        </p:spPr>
        <p:txBody>
          <a:bodyPr/>
          <a:lstStyle/>
          <a:p>
            <a:r>
              <a:rPr lang="en-PH" dirty="0">
                <a:effectLst/>
                <a:latin typeface="Arial" panose="020B0604020202020204" pitchFamily="34" charset="0"/>
                <a:ea typeface="Calibri" panose="020F0502020204030204" pitchFamily="34" charset="0"/>
                <a:cs typeface="Times New Roman" panose="02020603050405020304" pitchFamily="18" charset="0"/>
              </a:rPr>
              <a:t>Understanding classes and objects</a:t>
            </a:r>
            <a:endParaRPr lang="en-PH" dirty="0"/>
          </a:p>
        </p:txBody>
      </p:sp>
      <p:sp>
        <p:nvSpPr>
          <p:cNvPr id="3" name="Content Placeholder 2">
            <a:extLst>
              <a:ext uri="{FF2B5EF4-FFF2-40B4-BE49-F238E27FC236}">
                <a16:creationId xmlns:a16="http://schemas.microsoft.com/office/drawing/2014/main" id="{738006A5-3213-48DB-8FA7-5F1B81C5649D}"/>
              </a:ext>
            </a:extLst>
          </p:cNvPr>
          <p:cNvSpPr>
            <a:spLocks noGrp="1"/>
          </p:cNvSpPr>
          <p:nvPr>
            <p:ph idx="1"/>
          </p:nvPr>
        </p:nvSpPr>
        <p:spPr>
          <a:xfrm>
            <a:off x="684213" y="2492896"/>
            <a:ext cx="7488237" cy="3528490"/>
          </a:xfrm>
        </p:spPr>
        <p:txBody>
          <a:bodyPr/>
          <a:lstStyle/>
          <a:p>
            <a:r>
              <a:rPr lang="en-PH" sz="3200" dirty="0">
                <a:effectLst/>
                <a:latin typeface="Calibri" panose="020F0502020204030204" pitchFamily="34" charset="0"/>
                <a:ea typeface="Calibri" panose="020F0502020204030204" pitchFamily="34" charset="0"/>
                <a:cs typeface="Times New Roman" panose="02020603050405020304" pitchFamily="18" charset="0"/>
              </a:rPr>
              <a:t>a </a:t>
            </a:r>
            <a:r>
              <a:rPr lang="en-PH"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class</a:t>
            </a:r>
            <a:r>
              <a:rPr lang="en-PH" sz="3200" b="1" dirty="0">
                <a:effectLst/>
                <a:latin typeface="Calibri" panose="020F0502020204030204" pitchFamily="34" charset="0"/>
                <a:ea typeface="Calibri" panose="020F0502020204030204" pitchFamily="34" charset="0"/>
                <a:cs typeface="Times New Roman" panose="02020603050405020304" pitchFamily="18" charset="0"/>
              </a:rPr>
              <a:t> is code that defines the behavior of a Java programming element called an object.</a:t>
            </a:r>
          </a:p>
          <a:p>
            <a:r>
              <a:rPr lang="en-PH" sz="3200" b="1" dirty="0">
                <a:effectLst/>
                <a:latin typeface="Calibri" panose="020F0502020204030204" pitchFamily="34" charset="0"/>
                <a:ea typeface="Calibri" panose="020F0502020204030204" pitchFamily="34" charset="0"/>
                <a:cs typeface="Times New Roman" panose="02020603050405020304" pitchFamily="18" charset="0"/>
              </a:rPr>
              <a:t> An </a:t>
            </a:r>
            <a:r>
              <a:rPr lang="en-PH"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object</a:t>
            </a:r>
            <a:r>
              <a:rPr lang="en-PH" sz="3200" b="1" dirty="0">
                <a:effectLst/>
                <a:latin typeface="Calibri" panose="020F0502020204030204" pitchFamily="34" charset="0"/>
                <a:ea typeface="Calibri" panose="020F0502020204030204" pitchFamily="34" charset="0"/>
                <a:cs typeface="Times New Roman" panose="02020603050405020304" pitchFamily="18" charset="0"/>
              </a:rPr>
              <a:t> is an entity that has both state and behavior. </a:t>
            </a:r>
          </a:p>
        </p:txBody>
      </p:sp>
    </p:spTree>
    <p:extLst>
      <p:ext uri="{BB962C8B-B14F-4D97-AF65-F5344CB8AC3E}">
        <p14:creationId xmlns:p14="http://schemas.microsoft.com/office/powerpoint/2010/main" val="52851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3730A1-BF4F-4D49-BF62-B083BE190FB2}"/>
              </a:ext>
            </a:extLst>
          </p:cNvPr>
          <p:cNvSpPr>
            <a:spLocks noGrp="1"/>
          </p:cNvSpPr>
          <p:nvPr>
            <p:ph idx="1"/>
          </p:nvPr>
        </p:nvSpPr>
        <p:spPr>
          <a:xfrm>
            <a:off x="684213" y="2060848"/>
            <a:ext cx="7488237" cy="3457302"/>
          </a:xfrm>
        </p:spPr>
        <p:txBody>
          <a:bodyPr/>
          <a:lstStyle/>
          <a:p>
            <a:r>
              <a:rPr lang="en-PH" b="1" dirty="0">
                <a:effectLst/>
                <a:latin typeface="Calibri" panose="020F0502020204030204" pitchFamily="34" charset="0"/>
                <a:ea typeface="Calibri" panose="020F0502020204030204" pitchFamily="34" charset="0"/>
                <a:cs typeface="Times New Roman" panose="02020603050405020304" pitchFamily="18" charset="0"/>
              </a:rPr>
              <a:t>The </a:t>
            </a:r>
            <a:r>
              <a:rPr lang="en-PH"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state</a:t>
            </a:r>
            <a:r>
              <a:rPr lang="en-PH" b="1" dirty="0">
                <a:effectLst/>
                <a:latin typeface="Calibri" panose="020F0502020204030204" pitchFamily="34" charset="0"/>
                <a:ea typeface="Calibri" panose="020F0502020204030204" pitchFamily="34" charset="0"/>
                <a:cs typeface="Times New Roman" panose="02020603050405020304" pitchFamily="18" charset="0"/>
              </a:rPr>
              <a:t> of an object consists of any data that the object might be keeping track of.</a:t>
            </a:r>
          </a:p>
          <a:p>
            <a:r>
              <a:rPr lang="en-PH" b="1" dirty="0">
                <a:effectLst/>
                <a:latin typeface="Calibri" panose="020F0502020204030204" pitchFamily="34" charset="0"/>
                <a:ea typeface="Calibri" panose="020F0502020204030204" pitchFamily="34" charset="0"/>
                <a:cs typeface="Times New Roman" panose="02020603050405020304" pitchFamily="18" charset="0"/>
              </a:rPr>
              <a:t>The </a:t>
            </a:r>
            <a:r>
              <a:rPr lang="en-PH"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behavior</a:t>
            </a:r>
            <a:r>
              <a:rPr lang="en-PH" b="1" dirty="0">
                <a:effectLst/>
                <a:latin typeface="Calibri" panose="020F0502020204030204" pitchFamily="34" charset="0"/>
                <a:ea typeface="Calibri" panose="020F0502020204030204" pitchFamily="34" charset="0"/>
                <a:cs typeface="Times New Roman" panose="02020603050405020304" pitchFamily="18" charset="0"/>
              </a:rPr>
              <a:t> consists of actions that the object can perform. The behaviors are represented in the class by one or more methods that can be called on to perform actions. </a:t>
            </a:r>
            <a:endParaRPr lang="en-PH" dirty="0"/>
          </a:p>
          <a:p>
            <a:endParaRPr lang="en-PH" dirty="0"/>
          </a:p>
        </p:txBody>
      </p:sp>
    </p:spTree>
    <p:extLst>
      <p:ext uri="{BB962C8B-B14F-4D97-AF65-F5344CB8AC3E}">
        <p14:creationId xmlns:p14="http://schemas.microsoft.com/office/powerpoint/2010/main" val="3943338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E9E1-1200-45A7-8BD8-FD79D986B86B}"/>
              </a:ext>
            </a:extLst>
          </p:cNvPr>
          <p:cNvSpPr>
            <a:spLocks noGrp="1"/>
          </p:cNvSpPr>
          <p:nvPr>
            <p:ph type="title"/>
          </p:nvPr>
        </p:nvSpPr>
        <p:spPr>
          <a:xfrm>
            <a:off x="680004" y="548680"/>
            <a:ext cx="7636412" cy="508000"/>
          </a:xfrm>
        </p:spPr>
        <p:txBody>
          <a:bodyPr/>
          <a:lstStyle/>
          <a:p>
            <a:r>
              <a:rPr lang="en-PH" sz="4000" dirty="0"/>
              <a:t>True or False</a:t>
            </a:r>
          </a:p>
        </p:txBody>
      </p:sp>
      <p:sp>
        <p:nvSpPr>
          <p:cNvPr id="3" name="Content Placeholder 2">
            <a:extLst>
              <a:ext uri="{FF2B5EF4-FFF2-40B4-BE49-F238E27FC236}">
                <a16:creationId xmlns:a16="http://schemas.microsoft.com/office/drawing/2014/main" id="{6F48590E-094D-4632-95DD-851F2ABCE1C9}"/>
              </a:ext>
            </a:extLst>
          </p:cNvPr>
          <p:cNvSpPr>
            <a:spLocks noGrp="1"/>
          </p:cNvSpPr>
          <p:nvPr>
            <p:ph idx="1"/>
          </p:nvPr>
        </p:nvSpPr>
        <p:spPr>
          <a:xfrm>
            <a:off x="680004" y="2204864"/>
            <a:ext cx="7488237" cy="1440160"/>
          </a:xfrm>
        </p:spPr>
        <p:txBody>
          <a:bodyPr/>
          <a:lstStyle/>
          <a:p>
            <a:r>
              <a:rPr lang="en-PH" sz="3200" dirty="0"/>
              <a:t>You can store different types of value to a variable letters and or numbers</a:t>
            </a:r>
          </a:p>
        </p:txBody>
      </p:sp>
    </p:spTree>
    <p:extLst>
      <p:ext uri="{BB962C8B-B14F-4D97-AF65-F5344CB8AC3E}">
        <p14:creationId xmlns:p14="http://schemas.microsoft.com/office/powerpoint/2010/main" val="4496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79613" y="184150"/>
            <a:ext cx="6985000" cy="723900"/>
          </a:xfrm>
        </p:spPr>
        <p:txBody>
          <a:bodyPr/>
          <a:lstStyle/>
          <a:p>
            <a:pPr eaLnBrk="1" hangingPunct="1">
              <a:defRPr/>
            </a:pPr>
            <a:r>
              <a:rPr lang="en-US" dirty="0">
                <a:solidFill>
                  <a:schemeClr val="tx1">
                    <a:lumMod val="50000"/>
                  </a:schemeClr>
                </a:solidFill>
              </a:rPr>
              <a:t>Hello World</a:t>
            </a:r>
          </a:p>
        </p:txBody>
      </p:sp>
      <p:sp>
        <p:nvSpPr>
          <p:cNvPr id="114691" name="Rectangle 3"/>
          <p:cNvSpPr>
            <a:spLocks noGrp="1" noChangeArrowheads="1"/>
          </p:cNvSpPr>
          <p:nvPr>
            <p:ph type="body" idx="1"/>
          </p:nvPr>
        </p:nvSpPr>
        <p:spPr>
          <a:xfrm>
            <a:off x="1973263" y="2091264"/>
            <a:ext cx="6988175" cy="1655390"/>
          </a:xfrm>
        </p:spPr>
        <p:txBody>
          <a:bodyPr/>
          <a:lstStyle/>
          <a:p>
            <a:pPr marL="0" indent="0" eaLnBrk="1" hangingPunct="1">
              <a:buNone/>
              <a:defRPr/>
            </a:pPr>
            <a:r>
              <a:rPr lang="en-PH" sz="2000" dirty="0">
                <a:solidFill>
                  <a:schemeClr val="tx1"/>
                </a:solidFill>
                <a:effectLst/>
                <a:latin typeface="Courier New" panose="02070309020205020404" pitchFamily="49" charset="0"/>
              </a:rPr>
              <a:t>public class HelloWorld{</a:t>
            </a:r>
          </a:p>
          <a:p>
            <a:pPr marL="0" indent="0" eaLnBrk="1" hangingPunct="1">
              <a:buNone/>
              <a:defRPr/>
            </a:pPr>
            <a:r>
              <a:rPr lang="en-PH" sz="2000" dirty="0">
                <a:solidFill>
                  <a:schemeClr val="tx1"/>
                </a:solidFill>
                <a:effectLst/>
                <a:latin typeface="Courier New" panose="02070309020205020404" pitchFamily="49" charset="0"/>
              </a:rPr>
              <a:t> public static void main(String[] </a:t>
            </a:r>
            <a:r>
              <a:rPr lang="en-PH" sz="2000" dirty="0" err="1">
                <a:solidFill>
                  <a:schemeClr val="tx1"/>
                </a:solidFill>
                <a:effectLst/>
                <a:latin typeface="Courier New" panose="02070309020205020404" pitchFamily="49" charset="0"/>
              </a:rPr>
              <a:t>args</a:t>
            </a:r>
            <a:r>
              <a:rPr lang="en-PH" sz="2000" dirty="0">
                <a:solidFill>
                  <a:schemeClr val="tx1"/>
                </a:solidFill>
                <a:effectLst/>
                <a:latin typeface="Courier New" panose="02070309020205020404" pitchFamily="49" charset="0"/>
              </a:rPr>
              <a:t>) { 	</a:t>
            </a:r>
            <a:r>
              <a:rPr lang="en-PH" sz="2000" dirty="0" err="1">
                <a:solidFill>
                  <a:schemeClr val="tx1"/>
                </a:solidFill>
                <a:effectLst/>
                <a:latin typeface="Courier New" panose="02070309020205020404" pitchFamily="49" charset="0"/>
              </a:rPr>
              <a:t>System.out.println</a:t>
            </a:r>
            <a:r>
              <a:rPr lang="en-PH" sz="2000" dirty="0">
                <a:solidFill>
                  <a:schemeClr val="tx1"/>
                </a:solidFill>
                <a:effectLst/>
                <a:latin typeface="Courier New" panose="02070309020205020404" pitchFamily="49" charset="0"/>
              </a:rPr>
              <a:t>("Hello, World!"); 	}</a:t>
            </a:r>
          </a:p>
          <a:p>
            <a:pPr marL="0" indent="0" eaLnBrk="1" hangingPunct="1">
              <a:buNone/>
              <a:defRPr/>
            </a:pPr>
            <a:r>
              <a:rPr lang="en-PH" sz="2000" dirty="0">
                <a:solidFill>
                  <a:schemeClr val="tx1"/>
                </a:solidFill>
                <a:effectLst/>
                <a:latin typeface="Courier New" panose="02070309020205020404" pitchFamily="49" charset="0"/>
              </a:rPr>
              <a:t>}</a:t>
            </a:r>
            <a:endParaRPr lang="en-US" sz="20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E9E1-1200-45A7-8BD8-FD79D986B86B}"/>
              </a:ext>
            </a:extLst>
          </p:cNvPr>
          <p:cNvSpPr>
            <a:spLocks noGrp="1"/>
          </p:cNvSpPr>
          <p:nvPr>
            <p:ph type="title"/>
          </p:nvPr>
        </p:nvSpPr>
        <p:spPr>
          <a:xfrm>
            <a:off x="680004" y="548680"/>
            <a:ext cx="7636412" cy="508000"/>
          </a:xfrm>
        </p:spPr>
        <p:txBody>
          <a:bodyPr/>
          <a:lstStyle/>
          <a:p>
            <a:r>
              <a:rPr lang="en-PH" sz="4000" dirty="0"/>
              <a:t>True or False</a:t>
            </a:r>
          </a:p>
        </p:txBody>
      </p:sp>
      <p:sp>
        <p:nvSpPr>
          <p:cNvPr id="3" name="Content Placeholder 2">
            <a:extLst>
              <a:ext uri="{FF2B5EF4-FFF2-40B4-BE49-F238E27FC236}">
                <a16:creationId xmlns:a16="http://schemas.microsoft.com/office/drawing/2014/main" id="{6F48590E-094D-4632-95DD-851F2ABCE1C9}"/>
              </a:ext>
            </a:extLst>
          </p:cNvPr>
          <p:cNvSpPr>
            <a:spLocks noGrp="1"/>
          </p:cNvSpPr>
          <p:nvPr>
            <p:ph idx="1"/>
          </p:nvPr>
        </p:nvSpPr>
        <p:spPr>
          <a:xfrm>
            <a:off x="680004" y="2204864"/>
            <a:ext cx="7488237" cy="1440160"/>
          </a:xfrm>
        </p:spPr>
        <p:txBody>
          <a:bodyPr/>
          <a:lstStyle/>
          <a:p>
            <a:pPr marL="0" indent="0">
              <a:lnSpc>
                <a:spcPct val="115000"/>
              </a:lnSpc>
              <a:spcAft>
                <a:spcPts val="1000"/>
              </a:spcAft>
              <a:buNone/>
            </a:pPr>
            <a:r>
              <a:rPr lang="en-PH" sz="3200" b="1" dirty="0">
                <a:effectLst/>
                <a:latin typeface="Arial" panose="020B0604020202020204" pitchFamily="34" charset="0"/>
                <a:ea typeface="Calibri" panose="020F0502020204030204" pitchFamily="34" charset="0"/>
                <a:cs typeface="Times New Roman" panose="02020603050405020304" pitchFamily="18" charset="0"/>
              </a:rPr>
              <a:t>Identifier </a:t>
            </a:r>
            <a:r>
              <a:rPr lang="en-PH" sz="3200" dirty="0">
                <a:effectLst/>
                <a:latin typeface="Arial" panose="020B0604020202020204" pitchFamily="34" charset="0"/>
                <a:ea typeface="Calibri" panose="020F0502020204030204" pitchFamily="34" charset="0"/>
                <a:cs typeface="Times New Roman" panose="02020603050405020304" pitchFamily="18" charset="0"/>
              </a:rPr>
              <a:t>Is the name assigned to a variable.</a:t>
            </a:r>
            <a:endParaRPr lang="en-PH"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923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E9E1-1200-45A7-8BD8-FD79D986B86B}"/>
              </a:ext>
            </a:extLst>
          </p:cNvPr>
          <p:cNvSpPr>
            <a:spLocks noGrp="1"/>
          </p:cNvSpPr>
          <p:nvPr>
            <p:ph type="title"/>
          </p:nvPr>
        </p:nvSpPr>
        <p:spPr>
          <a:xfrm>
            <a:off x="680004" y="548680"/>
            <a:ext cx="7636412" cy="508000"/>
          </a:xfrm>
        </p:spPr>
        <p:txBody>
          <a:bodyPr/>
          <a:lstStyle/>
          <a:p>
            <a:r>
              <a:rPr lang="en-PH" sz="4000" dirty="0"/>
              <a:t>True or False</a:t>
            </a:r>
          </a:p>
        </p:txBody>
      </p:sp>
      <p:sp>
        <p:nvSpPr>
          <p:cNvPr id="3" name="Content Placeholder 2">
            <a:extLst>
              <a:ext uri="{FF2B5EF4-FFF2-40B4-BE49-F238E27FC236}">
                <a16:creationId xmlns:a16="http://schemas.microsoft.com/office/drawing/2014/main" id="{6F48590E-094D-4632-95DD-851F2ABCE1C9}"/>
              </a:ext>
            </a:extLst>
          </p:cNvPr>
          <p:cNvSpPr>
            <a:spLocks noGrp="1"/>
          </p:cNvSpPr>
          <p:nvPr>
            <p:ph idx="1"/>
          </p:nvPr>
        </p:nvSpPr>
        <p:spPr>
          <a:xfrm>
            <a:off x="680004" y="2204864"/>
            <a:ext cx="7488237" cy="1440160"/>
          </a:xfrm>
        </p:spPr>
        <p:txBody>
          <a:bodyPr/>
          <a:lstStyle/>
          <a:p>
            <a:pPr marL="0" indent="0">
              <a:buNone/>
            </a:pPr>
            <a:r>
              <a:rPr lang="en-US" sz="3200" dirty="0">
                <a:effectLst/>
                <a:latin typeface="Arial" panose="020B0604020202020204" pitchFamily="34" charset="0"/>
                <a:ea typeface="Calibri" panose="020F0502020204030204" pitchFamily="34" charset="0"/>
              </a:rPr>
              <a:t>All identifiers must begin with a letter. </a:t>
            </a:r>
            <a:endParaRPr lang="en-PH" sz="3200" dirty="0"/>
          </a:p>
        </p:txBody>
      </p:sp>
    </p:spTree>
    <p:extLst>
      <p:ext uri="{BB962C8B-B14F-4D97-AF65-F5344CB8AC3E}">
        <p14:creationId xmlns:p14="http://schemas.microsoft.com/office/powerpoint/2010/main" val="2013364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E9E1-1200-45A7-8BD8-FD79D986B86B}"/>
              </a:ext>
            </a:extLst>
          </p:cNvPr>
          <p:cNvSpPr>
            <a:spLocks noGrp="1"/>
          </p:cNvSpPr>
          <p:nvPr>
            <p:ph type="title"/>
          </p:nvPr>
        </p:nvSpPr>
        <p:spPr>
          <a:xfrm>
            <a:off x="680004" y="548680"/>
            <a:ext cx="7636412" cy="508000"/>
          </a:xfrm>
        </p:spPr>
        <p:txBody>
          <a:bodyPr/>
          <a:lstStyle/>
          <a:p>
            <a:r>
              <a:rPr lang="en-PH" sz="4000" dirty="0"/>
              <a:t>True or False</a:t>
            </a:r>
          </a:p>
        </p:txBody>
      </p:sp>
      <p:sp>
        <p:nvSpPr>
          <p:cNvPr id="3" name="Content Placeholder 2">
            <a:extLst>
              <a:ext uri="{FF2B5EF4-FFF2-40B4-BE49-F238E27FC236}">
                <a16:creationId xmlns:a16="http://schemas.microsoft.com/office/drawing/2014/main" id="{6F48590E-094D-4632-95DD-851F2ABCE1C9}"/>
              </a:ext>
            </a:extLst>
          </p:cNvPr>
          <p:cNvSpPr>
            <a:spLocks noGrp="1"/>
          </p:cNvSpPr>
          <p:nvPr>
            <p:ph idx="1"/>
          </p:nvPr>
        </p:nvSpPr>
        <p:spPr>
          <a:xfrm>
            <a:off x="680004" y="2204864"/>
            <a:ext cx="7488237" cy="1656184"/>
          </a:xfrm>
        </p:spPr>
        <p:txBody>
          <a:bodyPr/>
          <a:lstStyle/>
          <a:p>
            <a:pPr marL="0" indent="0">
              <a:buNone/>
            </a:pPr>
            <a:r>
              <a:rPr lang="en-PH" sz="3200" dirty="0">
                <a:effectLst/>
                <a:latin typeface="Calibri" panose="020F0502020204030204" pitchFamily="34" charset="0"/>
                <a:ea typeface="Calibri" panose="020F0502020204030204" pitchFamily="34" charset="0"/>
                <a:cs typeface="Times New Roman" panose="02020603050405020304" pitchFamily="18" charset="0"/>
              </a:rPr>
              <a:t>A </a:t>
            </a:r>
            <a:r>
              <a:rPr lang="en-PH" sz="3200" b="1" dirty="0">
                <a:effectLst/>
                <a:latin typeface="Calibri" panose="020F0502020204030204" pitchFamily="34" charset="0"/>
                <a:ea typeface="Calibri" panose="020F0502020204030204" pitchFamily="34" charset="0"/>
                <a:cs typeface="Times New Roman" panose="02020603050405020304" pitchFamily="18" charset="0"/>
              </a:rPr>
              <a:t>keyword</a:t>
            </a:r>
            <a:r>
              <a:rPr lang="en-PH" sz="3200" dirty="0">
                <a:effectLst/>
                <a:latin typeface="Calibri" panose="020F0502020204030204" pitchFamily="34" charset="0"/>
                <a:ea typeface="Calibri" panose="020F0502020204030204" pitchFamily="34" charset="0"/>
                <a:cs typeface="Times New Roman" panose="02020603050405020304" pitchFamily="18" charset="0"/>
              </a:rPr>
              <a:t> is a word that has a special meaning defined by the Java programming language.</a:t>
            </a:r>
          </a:p>
        </p:txBody>
      </p:sp>
    </p:spTree>
    <p:extLst>
      <p:ext uri="{BB962C8B-B14F-4D97-AF65-F5344CB8AC3E}">
        <p14:creationId xmlns:p14="http://schemas.microsoft.com/office/powerpoint/2010/main" val="111844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E9E1-1200-45A7-8BD8-FD79D986B86B}"/>
              </a:ext>
            </a:extLst>
          </p:cNvPr>
          <p:cNvSpPr>
            <a:spLocks noGrp="1"/>
          </p:cNvSpPr>
          <p:nvPr>
            <p:ph type="title"/>
          </p:nvPr>
        </p:nvSpPr>
        <p:spPr>
          <a:xfrm>
            <a:off x="680004" y="548680"/>
            <a:ext cx="7636412" cy="508000"/>
          </a:xfrm>
        </p:spPr>
        <p:txBody>
          <a:bodyPr/>
          <a:lstStyle/>
          <a:p>
            <a:r>
              <a:rPr lang="en-PH" sz="4000" dirty="0"/>
              <a:t>True or False</a:t>
            </a:r>
          </a:p>
        </p:txBody>
      </p:sp>
      <p:sp>
        <p:nvSpPr>
          <p:cNvPr id="3" name="Content Placeholder 2">
            <a:extLst>
              <a:ext uri="{FF2B5EF4-FFF2-40B4-BE49-F238E27FC236}">
                <a16:creationId xmlns:a16="http://schemas.microsoft.com/office/drawing/2014/main" id="{6F48590E-094D-4632-95DD-851F2ABCE1C9}"/>
              </a:ext>
            </a:extLst>
          </p:cNvPr>
          <p:cNvSpPr>
            <a:spLocks noGrp="1"/>
          </p:cNvSpPr>
          <p:nvPr>
            <p:ph idx="1"/>
          </p:nvPr>
        </p:nvSpPr>
        <p:spPr>
          <a:xfrm>
            <a:off x="680004" y="2204864"/>
            <a:ext cx="7488237" cy="1440160"/>
          </a:xfrm>
        </p:spPr>
        <p:txBody>
          <a:bodyPr/>
          <a:lstStyle/>
          <a:p>
            <a:r>
              <a:rPr lang="en-PH" sz="3200" dirty="0"/>
              <a:t>You can store different types of value to a variable letters and or numbers</a:t>
            </a:r>
          </a:p>
        </p:txBody>
      </p:sp>
    </p:spTree>
    <p:extLst>
      <p:ext uri="{BB962C8B-B14F-4D97-AF65-F5344CB8AC3E}">
        <p14:creationId xmlns:p14="http://schemas.microsoft.com/office/powerpoint/2010/main" val="3646080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E9E1-1200-45A7-8BD8-FD79D986B86B}"/>
              </a:ext>
            </a:extLst>
          </p:cNvPr>
          <p:cNvSpPr>
            <a:spLocks noGrp="1"/>
          </p:cNvSpPr>
          <p:nvPr>
            <p:ph type="title"/>
          </p:nvPr>
        </p:nvSpPr>
        <p:spPr>
          <a:xfrm>
            <a:off x="680004" y="548680"/>
            <a:ext cx="7636412" cy="508000"/>
          </a:xfrm>
        </p:spPr>
        <p:txBody>
          <a:bodyPr/>
          <a:lstStyle/>
          <a:p>
            <a:r>
              <a:rPr lang="en-PH" sz="4000" dirty="0"/>
              <a:t>True or False</a:t>
            </a:r>
          </a:p>
        </p:txBody>
      </p:sp>
      <p:sp>
        <p:nvSpPr>
          <p:cNvPr id="3" name="Content Placeholder 2">
            <a:extLst>
              <a:ext uri="{FF2B5EF4-FFF2-40B4-BE49-F238E27FC236}">
                <a16:creationId xmlns:a16="http://schemas.microsoft.com/office/drawing/2014/main" id="{6F48590E-094D-4632-95DD-851F2ABCE1C9}"/>
              </a:ext>
            </a:extLst>
          </p:cNvPr>
          <p:cNvSpPr>
            <a:spLocks noGrp="1"/>
          </p:cNvSpPr>
          <p:nvPr>
            <p:ph idx="1"/>
          </p:nvPr>
        </p:nvSpPr>
        <p:spPr>
          <a:xfrm>
            <a:off x="680005" y="2204864"/>
            <a:ext cx="6412276" cy="1440160"/>
          </a:xfrm>
        </p:spPr>
        <p:txBody>
          <a:bodyPr/>
          <a:lstStyle/>
          <a:p>
            <a:pPr marL="0" indent="0">
              <a:buNone/>
            </a:pPr>
            <a:r>
              <a:rPr lang="en-PH" sz="3200" dirty="0">
                <a:effectLst/>
                <a:latin typeface="Calibri" panose="020F0502020204030204" pitchFamily="34" charset="0"/>
                <a:ea typeface="Calibri" panose="020F0502020204030204" pitchFamily="34" charset="0"/>
                <a:cs typeface="Times New Roman" panose="02020603050405020304" pitchFamily="18" charset="0"/>
              </a:rPr>
              <a:t>All statements in Java ends in semi- colon </a:t>
            </a:r>
            <a:endParaRPr lang="en-PH" sz="3200" dirty="0"/>
          </a:p>
        </p:txBody>
      </p:sp>
    </p:spTree>
    <p:extLst>
      <p:ext uri="{BB962C8B-B14F-4D97-AF65-F5344CB8AC3E}">
        <p14:creationId xmlns:p14="http://schemas.microsoft.com/office/powerpoint/2010/main" val="2215040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F72499D-D3DF-42A3-A78A-E5CE755F80BC}"/>
              </a:ext>
            </a:extLst>
          </p:cNvPr>
          <p:cNvSpPr>
            <a:spLocks noGrp="1"/>
          </p:cNvSpPr>
          <p:nvPr>
            <p:ph idx="1"/>
          </p:nvPr>
        </p:nvSpPr>
        <p:spPr>
          <a:xfrm>
            <a:off x="827584" y="2708920"/>
            <a:ext cx="6408712" cy="1223466"/>
          </a:xfrm>
        </p:spPr>
        <p:txBody>
          <a:bodyPr/>
          <a:lstStyle/>
          <a:p>
            <a:pPr marL="0" indent="0">
              <a:buNone/>
            </a:pPr>
            <a:r>
              <a:rPr lang="en-PH" sz="3600" dirty="0"/>
              <a:t>Congratulations you have completed this part</a:t>
            </a:r>
          </a:p>
        </p:txBody>
      </p:sp>
    </p:spTree>
    <p:extLst>
      <p:ext uri="{BB962C8B-B14F-4D97-AF65-F5344CB8AC3E}">
        <p14:creationId xmlns:p14="http://schemas.microsoft.com/office/powerpoint/2010/main" val="239955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8D29-1DCC-4F46-AE76-997353459541}"/>
              </a:ext>
            </a:extLst>
          </p:cNvPr>
          <p:cNvSpPr>
            <a:spLocks noGrp="1"/>
          </p:cNvSpPr>
          <p:nvPr>
            <p:ph type="title"/>
          </p:nvPr>
        </p:nvSpPr>
        <p:spPr/>
        <p:txBody>
          <a:bodyPr/>
          <a:lstStyle/>
          <a:p>
            <a:r>
              <a:rPr lang="en-PH" dirty="0"/>
              <a:t>Elements of the program</a:t>
            </a:r>
          </a:p>
        </p:txBody>
      </p:sp>
      <p:sp>
        <p:nvSpPr>
          <p:cNvPr id="3" name="Content Placeholder 2">
            <a:extLst>
              <a:ext uri="{FF2B5EF4-FFF2-40B4-BE49-F238E27FC236}">
                <a16:creationId xmlns:a16="http://schemas.microsoft.com/office/drawing/2014/main" id="{7775F774-1C99-4F61-8AC7-D6C1B587AB90}"/>
              </a:ext>
            </a:extLst>
          </p:cNvPr>
          <p:cNvSpPr>
            <a:spLocks noGrp="1"/>
          </p:cNvSpPr>
          <p:nvPr>
            <p:ph idx="1"/>
          </p:nvPr>
        </p:nvSpPr>
        <p:spPr>
          <a:xfrm>
            <a:off x="684213" y="1628800"/>
            <a:ext cx="7488237" cy="4176712"/>
          </a:xfrm>
        </p:spPr>
        <p:txBody>
          <a:bodyPr/>
          <a:lstStyle/>
          <a:p>
            <a:r>
              <a:rPr lang="en-PH" sz="2400" b="1" dirty="0">
                <a:effectLst/>
                <a:latin typeface="Courier New" panose="02070309020205020404" pitchFamily="49" charset="0"/>
                <a:ea typeface="Calibri" panose="020F0502020204030204" pitchFamily="34" charset="0"/>
                <a:cs typeface="Times New Roman" panose="02020603050405020304" pitchFamily="18" charset="0"/>
              </a:rPr>
              <a:t>public</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r>
              <a:rPr lang="en-PH" sz="2400" b="1" dirty="0">
                <a:effectLst/>
                <a:latin typeface="Courier New" panose="02070309020205020404" pitchFamily="49" charset="0"/>
                <a:ea typeface="Calibri" panose="020F0502020204030204" pitchFamily="34" charset="0"/>
                <a:cs typeface="Times New Roman" panose="02020603050405020304" pitchFamily="18" charset="0"/>
              </a:rPr>
              <a:t>Class</a:t>
            </a:r>
          </a:p>
          <a:p>
            <a:r>
              <a:rPr lang="en-PH" sz="2400" b="1" dirty="0">
                <a:effectLst/>
                <a:latin typeface="Courier New" panose="02070309020205020404" pitchFamily="49" charset="0"/>
                <a:ea typeface="Calibri" panose="020F0502020204030204" pitchFamily="34" charset="0"/>
                <a:cs typeface="Times New Roman" panose="02020603050405020304" pitchFamily="18" charset="0"/>
              </a:rPr>
              <a:t>HelloWorld (Identifier)</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r>
              <a:rPr lang="en-PH" sz="2400" b="1" dirty="0">
                <a:effectLst/>
                <a:latin typeface="Courier New" panose="02070309020205020404" pitchFamily="49" charset="0"/>
                <a:ea typeface="Calibri" panose="020F0502020204030204" pitchFamily="34" charset="0"/>
                <a:cs typeface="Times New Roman" panose="02020603050405020304" pitchFamily="18" charset="0"/>
              </a:rPr>
              <a:t>public</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r>
              <a:rPr lang="en-PH" sz="2400" b="1" dirty="0">
                <a:effectLst/>
                <a:latin typeface="Courier New" panose="02070309020205020404" pitchFamily="49" charset="0"/>
                <a:ea typeface="Calibri" panose="020F0502020204030204" pitchFamily="34" charset="0"/>
                <a:cs typeface="Times New Roman" panose="02020603050405020304" pitchFamily="18" charset="0"/>
              </a:rPr>
              <a:t>static</a:t>
            </a:r>
            <a:r>
              <a:rPr lang="en-PH"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260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AB4F-D45B-408E-BCAE-51EF8E14AD60}"/>
              </a:ext>
            </a:extLst>
          </p:cNvPr>
          <p:cNvSpPr>
            <a:spLocks noGrp="1"/>
          </p:cNvSpPr>
          <p:nvPr>
            <p:ph type="title"/>
          </p:nvPr>
        </p:nvSpPr>
        <p:spPr/>
        <p:txBody>
          <a:bodyPr/>
          <a:lstStyle/>
          <a:p>
            <a:r>
              <a:rPr lang="en-PH" dirty="0"/>
              <a:t>Elements of the program</a:t>
            </a:r>
          </a:p>
        </p:txBody>
      </p:sp>
      <p:sp>
        <p:nvSpPr>
          <p:cNvPr id="3" name="Content Placeholder 2">
            <a:extLst>
              <a:ext uri="{FF2B5EF4-FFF2-40B4-BE49-F238E27FC236}">
                <a16:creationId xmlns:a16="http://schemas.microsoft.com/office/drawing/2014/main" id="{D556700B-A809-47CC-9EAF-0FD51B1E2786}"/>
              </a:ext>
            </a:extLst>
          </p:cNvPr>
          <p:cNvSpPr>
            <a:spLocks noGrp="1"/>
          </p:cNvSpPr>
          <p:nvPr>
            <p:ph idx="1"/>
          </p:nvPr>
        </p:nvSpPr>
        <p:spPr>
          <a:xfrm>
            <a:off x="251520" y="2420888"/>
            <a:ext cx="8352928" cy="2736304"/>
          </a:xfrm>
        </p:spPr>
        <p:txBody>
          <a:bodyPr/>
          <a:lstStyle/>
          <a:p>
            <a:r>
              <a:rPr lang="en-PH" sz="2800" b="1" dirty="0">
                <a:effectLst/>
                <a:latin typeface="Courier New" panose="02070309020205020404" pitchFamily="49" charset="0"/>
                <a:ea typeface="Calibri" panose="020F0502020204030204" pitchFamily="34" charset="0"/>
                <a:cs typeface="Times New Roman" panose="02020603050405020304" pitchFamily="18" charset="0"/>
              </a:rPr>
              <a:t>Void</a:t>
            </a:r>
            <a:endParaRPr lang="en-PH" sz="2800" dirty="0">
              <a:effectLst/>
              <a:latin typeface="Calibri" panose="020F0502020204030204" pitchFamily="34" charset="0"/>
              <a:ea typeface="Calibri" panose="020F0502020204030204" pitchFamily="34" charset="0"/>
              <a:cs typeface="Times New Roman" panose="02020603050405020304" pitchFamily="18" charset="0"/>
            </a:endParaRPr>
          </a:p>
          <a:p>
            <a:r>
              <a:rPr lang="en-PH" sz="2800" b="1" dirty="0">
                <a:effectLst/>
                <a:latin typeface="Courier New" panose="02070309020205020404" pitchFamily="49" charset="0"/>
                <a:ea typeface="Calibri" panose="020F0502020204030204" pitchFamily="34" charset="0"/>
                <a:cs typeface="Times New Roman" panose="02020603050405020304" pitchFamily="18" charset="0"/>
              </a:rPr>
              <a:t>main</a:t>
            </a:r>
            <a:r>
              <a:rPr lang="en-PH" sz="2800" dirty="0">
                <a:effectLst/>
                <a:latin typeface="Calibri" panose="020F0502020204030204" pitchFamily="34" charset="0"/>
                <a:ea typeface="Calibri" panose="020F0502020204030204" pitchFamily="34" charset="0"/>
                <a:cs typeface="Times New Roman" panose="02020603050405020304" pitchFamily="18" charset="0"/>
              </a:rPr>
              <a:t> </a:t>
            </a:r>
          </a:p>
          <a:p>
            <a:r>
              <a:rPr lang="en-PH" sz="2800" b="1" dirty="0">
                <a:effectLst/>
                <a:latin typeface="Courier New" panose="02070309020205020404" pitchFamily="49" charset="0"/>
                <a:ea typeface="Calibri" panose="020F0502020204030204" pitchFamily="34" charset="0"/>
              </a:rPr>
              <a:t>(String[] </a:t>
            </a:r>
            <a:r>
              <a:rPr lang="en-PH" sz="2800" b="1" dirty="0" err="1">
                <a:effectLst/>
                <a:latin typeface="Courier New" panose="02070309020205020404" pitchFamily="49" charset="0"/>
                <a:ea typeface="Calibri" panose="020F0502020204030204" pitchFamily="34" charset="0"/>
              </a:rPr>
              <a:t>args</a:t>
            </a:r>
            <a:r>
              <a:rPr lang="en-PH" sz="2800" b="1" dirty="0">
                <a:effectLst/>
                <a:latin typeface="Courier New" panose="02070309020205020404" pitchFamily="49" charset="0"/>
                <a:ea typeface="Calibri" panose="020F0502020204030204" pitchFamily="34" charset="0"/>
              </a:rPr>
              <a:t>)</a:t>
            </a:r>
            <a:endParaRPr lang="en-PH" sz="2800" b="1" dirty="0">
              <a:latin typeface="Courier New" panose="02070309020205020404" pitchFamily="49" charset="0"/>
              <a:ea typeface="Calibri" panose="020F0502020204030204" pitchFamily="34" charset="0"/>
              <a:cs typeface="Times New Roman" panose="02020603050405020304" pitchFamily="18" charset="0"/>
            </a:endParaRPr>
          </a:p>
          <a:p>
            <a:r>
              <a:rPr lang="en-PH" sz="2800" b="1" dirty="0" err="1">
                <a:effectLst/>
                <a:latin typeface="Courier New" panose="02070309020205020404" pitchFamily="49" charset="0"/>
                <a:ea typeface="Calibri" panose="020F0502020204030204" pitchFamily="34" charset="0"/>
                <a:cs typeface="Times New Roman" panose="02020603050405020304" pitchFamily="18" charset="0"/>
              </a:rPr>
              <a:t>System.out.println</a:t>
            </a:r>
            <a:r>
              <a:rPr lang="en-PH" sz="2800" b="1" dirty="0">
                <a:effectLst/>
                <a:latin typeface="Courier New" panose="02070309020205020404" pitchFamily="49" charset="0"/>
                <a:ea typeface="Calibri" panose="020F0502020204030204" pitchFamily="34" charset="0"/>
                <a:cs typeface="Times New Roman" panose="02020603050405020304" pitchFamily="18" charset="0"/>
              </a:rPr>
              <a:t>("Hello, World!");</a:t>
            </a:r>
            <a:endParaRPr lang="en-PH"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PH" dirty="0"/>
          </a:p>
        </p:txBody>
      </p:sp>
    </p:spTree>
    <p:extLst>
      <p:ext uri="{BB962C8B-B14F-4D97-AF65-F5344CB8AC3E}">
        <p14:creationId xmlns:p14="http://schemas.microsoft.com/office/powerpoint/2010/main" val="109975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D10C-2140-4912-A762-48D39BFDB4CB}"/>
              </a:ext>
            </a:extLst>
          </p:cNvPr>
          <p:cNvSpPr>
            <a:spLocks noGrp="1"/>
          </p:cNvSpPr>
          <p:nvPr>
            <p:ph type="title"/>
          </p:nvPr>
        </p:nvSpPr>
        <p:spPr>
          <a:xfrm>
            <a:off x="755576" y="2132856"/>
            <a:ext cx="6264696" cy="1800200"/>
          </a:xfrm>
        </p:spPr>
        <p:txBody>
          <a:bodyPr/>
          <a:lstStyle/>
          <a:p>
            <a:r>
              <a:rPr lang="en-US" sz="4000" dirty="0">
                <a:solidFill>
                  <a:srgbClr val="0070C0"/>
                </a:solidFill>
                <a:effectLst/>
                <a:latin typeface="Arial" panose="020B0604020202020204" pitchFamily="34" charset="0"/>
              </a:rPr>
              <a:t>Fundamental Building Blocks </a:t>
            </a:r>
            <a:r>
              <a:rPr lang="en-US" sz="4000">
                <a:solidFill>
                  <a:srgbClr val="0070C0"/>
                </a:solidFill>
                <a:effectLst/>
                <a:latin typeface="Arial" panose="020B0604020202020204" pitchFamily="34" charset="0"/>
              </a:rPr>
              <a:t>of  Java Programs</a:t>
            </a:r>
            <a:endParaRPr lang="en-PH" sz="6600" dirty="0">
              <a:solidFill>
                <a:srgbClr val="0070C0"/>
              </a:solidFill>
            </a:endParaRPr>
          </a:p>
        </p:txBody>
      </p:sp>
    </p:spTree>
    <p:extLst>
      <p:ext uri="{BB962C8B-B14F-4D97-AF65-F5344CB8AC3E}">
        <p14:creationId xmlns:p14="http://schemas.microsoft.com/office/powerpoint/2010/main" val="6901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4842-E8AD-427A-9A44-6C11353A5CFD}"/>
              </a:ext>
            </a:extLst>
          </p:cNvPr>
          <p:cNvSpPr>
            <a:spLocks noGrp="1"/>
          </p:cNvSpPr>
          <p:nvPr>
            <p:ph type="title"/>
          </p:nvPr>
        </p:nvSpPr>
        <p:spPr/>
        <p:txBody>
          <a:bodyPr/>
          <a:lstStyle/>
          <a:p>
            <a:r>
              <a:rPr lang="en-PH" sz="3600" b="1" dirty="0">
                <a:effectLst/>
                <a:latin typeface="Arial" panose="020B0604020202020204" pitchFamily="34" charset="0"/>
                <a:ea typeface="Calibri" panose="020F0502020204030204" pitchFamily="34" charset="0"/>
              </a:rPr>
              <a:t>Variable</a:t>
            </a:r>
            <a:endParaRPr lang="en-PH" dirty="0"/>
          </a:p>
        </p:txBody>
      </p:sp>
      <p:sp>
        <p:nvSpPr>
          <p:cNvPr id="3" name="Content Placeholder 2">
            <a:extLst>
              <a:ext uri="{FF2B5EF4-FFF2-40B4-BE49-F238E27FC236}">
                <a16:creationId xmlns:a16="http://schemas.microsoft.com/office/drawing/2014/main" id="{A1250025-BBD3-489E-A946-C89C02AEC280}"/>
              </a:ext>
            </a:extLst>
          </p:cNvPr>
          <p:cNvSpPr>
            <a:spLocks noGrp="1"/>
          </p:cNvSpPr>
          <p:nvPr>
            <p:ph idx="1"/>
          </p:nvPr>
        </p:nvSpPr>
        <p:spPr>
          <a:xfrm>
            <a:off x="684213" y="1844675"/>
            <a:ext cx="7128147" cy="2808461"/>
          </a:xfrm>
        </p:spPr>
        <p:txBody>
          <a:bodyPr/>
          <a:lstStyle/>
          <a:p>
            <a:r>
              <a:rPr lang="en-PH" sz="3200" dirty="0">
                <a:effectLst/>
                <a:latin typeface="Arial" panose="020B0604020202020204" pitchFamily="34" charset="0"/>
                <a:ea typeface="Calibri" panose="020F0502020204030204" pitchFamily="34" charset="0"/>
              </a:rPr>
              <a:t>is a memory location (or several locations treated as a u</a:t>
            </a:r>
            <a:r>
              <a:rPr lang="en-PH" sz="3200" dirty="0">
                <a:effectLst/>
              </a:rPr>
              <a:t>nit) that has been given a name so that it can be easily referred to and used in a program. </a:t>
            </a:r>
            <a:endParaRPr lang="en-PH" sz="3200" dirty="0"/>
          </a:p>
        </p:txBody>
      </p:sp>
    </p:spTree>
    <p:extLst>
      <p:ext uri="{BB962C8B-B14F-4D97-AF65-F5344CB8AC3E}">
        <p14:creationId xmlns:p14="http://schemas.microsoft.com/office/powerpoint/2010/main" val="162227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1CB7-9B1B-4A3E-96F4-3E975DC75D11}"/>
              </a:ext>
            </a:extLst>
          </p:cNvPr>
          <p:cNvSpPr>
            <a:spLocks noGrp="1"/>
          </p:cNvSpPr>
          <p:nvPr>
            <p:ph type="title"/>
          </p:nvPr>
        </p:nvSpPr>
        <p:spPr/>
        <p:txBody>
          <a:bodyPr/>
          <a:lstStyle/>
          <a:p>
            <a:r>
              <a:rPr lang="en-PH" dirty="0"/>
              <a:t>Identifier</a:t>
            </a:r>
          </a:p>
        </p:txBody>
      </p:sp>
      <p:sp>
        <p:nvSpPr>
          <p:cNvPr id="3" name="Content Placeholder 2">
            <a:extLst>
              <a:ext uri="{FF2B5EF4-FFF2-40B4-BE49-F238E27FC236}">
                <a16:creationId xmlns:a16="http://schemas.microsoft.com/office/drawing/2014/main" id="{8B08FB9F-A672-4986-9F39-28A79B6E5843}"/>
              </a:ext>
            </a:extLst>
          </p:cNvPr>
          <p:cNvSpPr>
            <a:spLocks noGrp="1"/>
          </p:cNvSpPr>
          <p:nvPr>
            <p:ph idx="1"/>
          </p:nvPr>
        </p:nvSpPr>
        <p:spPr>
          <a:xfrm>
            <a:off x="684213" y="2852936"/>
            <a:ext cx="6192043" cy="1440160"/>
          </a:xfrm>
        </p:spPr>
        <p:txBody>
          <a:bodyPr/>
          <a:lstStyle/>
          <a:p>
            <a:r>
              <a:rPr lang="en-PH" sz="3600" dirty="0"/>
              <a:t>Is the name assigned to a variable</a:t>
            </a:r>
          </a:p>
        </p:txBody>
      </p:sp>
    </p:spTree>
    <p:extLst>
      <p:ext uri="{BB962C8B-B14F-4D97-AF65-F5344CB8AC3E}">
        <p14:creationId xmlns:p14="http://schemas.microsoft.com/office/powerpoint/2010/main" val="207207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F219-FEAA-4722-92FF-80321FBE8036}"/>
              </a:ext>
            </a:extLst>
          </p:cNvPr>
          <p:cNvSpPr>
            <a:spLocks noGrp="1"/>
          </p:cNvSpPr>
          <p:nvPr>
            <p:ph type="title"/>
          </p:nvPr>
        </p:nvSpPr>
        <p:spPr>
          <a:xfrm>
            <a:off x="684213" y="260648"/>
            <a:ext cx="6985000" cy="1083965"/>
          </a:xfrm>
        </p:spPr>
        <p:txBody>
          <a:bodyPr/>
          <a:lstStyle/>
          <a:p>
            <a:r>
              <a:rPr lang="en-US" dirty="0">
                <a:effectLst/>
                <a:latin typeface="Times New Roman" panose="02020603050405020304" pitchFamily="18" charset="0"/>
              </a:rPr>
              <a:t>few simple rules when you create identifiers</a:t>
            </a:r>
            <a:endParaRPr lang="en-PH" dirty="0"/>
          </a:p>
        </p:txBody>
      </p:sp>
      <p:sp>
        <p:nvSpPr>
          <p:cNvPr id="3" name="Content Placeholder 2">
            <a:extLst>
              <a:ext uri="{FF2B5EF4-FFF2-40B4-BE49-F238E27FC236}">
                <a16:creationId xmlns:a16="http://schemas.microsoft.com/office/drawing/2014/main" id="{977E1CB2-858D-49F0-87DE-12AA94534DF2}"/>
              </a:ext>
            </a:extLst>
          </p:cNvPr>
          <p:cNvSpPr>
            <a:spLocks noGrp="1"/>
          </p:cNvSpPr>
          <p:nvPr>
            <p:ph idx="1"/>
          </p:nvPr>
        </p:nvSpPr>
        <p:spPr>
          <a:xfrm>
            <a:off x="703797" y="1844824"/>
            <a:ext cx="7488237" cy="4176712"/>
          </a:xfrm>
        </p:spPr>
        <p:txBody>
          <a:bodyPr/>
          <a:lstStyle/>
          <a:p>
            <a:r>
              <a:rPr lang="en-US" dirty="0">
                <a:effectLst/>
                <a:latin typeface="Times New Roman" panose="02020603050405020304" pitchFamily="18" charset="0"/>
              </a:rPr>
              <a:t>Identifiers are case-sensitive. As a result, </a:t>
            </a:r>
            <a:r>
              <a:rPr lang="en-US" dirty="0" err="1">
                <a:effectLst/>
                <a:latin typeface="Courier New" panose="02070309020205020404" pitchFamily="49" charset="0"/>
              </a:rPr>
              <a:t>SalesTax</a:t>
            </a:r>
            <a:r>
              <a:rPr lang="en-US" dirty="0">
                <a:effectLst/>
                <a:latin typeface="Times New Roman" panose="02020603050405020304" pitchFamily="18" charset="0"/>
              </a:rPr>
              <a:t> and </a:t>
            </a:r>
            <a:r>
              <a:rPr lang="en-US" dirty="0" err="1">
                <a:effectLst/>
                <a:latin typeface="Courier New" panose="02070309020205020404" pitchFamily="49" charset="0"/>
              </a:rPr>
              <a:t>salesTax</a:t>
            </a:r>
            <a:r>
              <a:rPr lang="en-US" dirty="0">
                <a:effectLst/>
                <a:latin typeface="Times New Roman" panose="02020603050405020304" pitchFamily="18" charset="0"/>
              </a:rPr>
              <a:t> are distinct identifiers.</a:t>
            </a:r>
          </a:p>
          <a:p>
            <a:r>
              <a:rPr lang="en-US" dirty="0">
                <a:effectLst/>
                <a:latin typeface="Times New Roman" panose="02020603050405020304" pitchFamily="18" charset="0"/>
              </a:rPr>
              <a:t>Identifiers can be made up of upper- or lowercase letters, numerals, underscore characters (</a:t>
            </a:r>
            <a:r>
              <a:rPr lang="en-US" dirty="0">
                <a:effectLst/>
                <a:latin typeface="Courier New" panose="02070309020205020404" pitchFamily="49" charset="0"/>
              </a:rPr>
              <a:t>_</a:t>
            </a:r>
            <a:r>
              <a:rPr lang="en-US" dirty="0">
                <a:effectLst/>
                <a:latin typeface="Times New Roman" panose="02020603050405020304" pitchFamily="18" charset="0"/>
              </a:rPr>
              <a:t>), and dollar signs (</a:t>
            </a:r>
            <a:r>
              <a:rPr lang="en-US" dirty="0">
                <a:effectLst/>
                <a:latin typeface="Courier New" panose="02070309020205020404" pitchFamily="49" charset="0"/>
              </a:rPr>
              <a:t>$</a:t>
            </a:r>
            <a:r>
              <a:rPr lang="en-US" dirty="0">
                <a:effectLst/>
                <a:latin typeface="Times New Roman" panose="02020603050405020304" pitchFamily="18" charset="0"/>
              </a:rPr>
              <a:t>). Thus, identifier names such as </a:t>
            </a:r>
            <a:r>
              <a:rPr lang="en-US" dirty="0">
                <a:effectLst/>
                <a:latin typeface="Courier New" panose="02070309020205020404" pitchFamily="49" charset="0"/>
              </a:rPr>
              <a:t>Port1</a:t>
            </a:r>
            <a:r>
              <a:rPr lang="en-US" dirty="0">
                <a:effectLst/>
                <a:latin typeface="Times New Roman" panose="02020603050405020304" pitchFamily="18" charset="0"/>
              </a:rPr>
              <a:t>, </a:t>
            </a:r>
            <a:r>
              <a:rPr lang="en-US" dirty="0" err="1">
                <a:effectLst/>
                <a:latin typeface="Courier New" panose="02070309020205020404" pitchFamily="49" charset="0"/>
              </a:rPr>
              <a:t>SalesTax</a:t>
            </a:r>
            <a:r>
              <a:rPr lang="en-US" dirty="0">
                <a:effectLst/>
                <a:latin typeface="Courier New" panose="02070309020205020404" pitchFamily="49" charset="0"/>
              </a:rPr>
              <a:t>$</a:t>
            </a:r>
            <a:r>
              <a:rPr lang="en-US" dirty="0">
                <a:effectLst/>
                <a:latin typeface="Times New Roman" panose="02020603050405020304" pitchFamily="18" charset="0"/>
              </a:rPr>
              <a:t>, and </a:t>
            </a:r>
            <a:r>
              <a:rPr lang="en-US" dirty="0" err="1">
                <a:effectLst/>
                <a:latin typeface="Courier New" panose="02070309020205020404" pitchFamily="49" charset="0"/>
              </a:rPr>
              <a:t>Total_Sales</a:t>
            </a:r>
            <a:r>
              <a:rPr lang="en-US" dirty="0">
                <a:effectLst/>
                <a:latin typeface="Times New Roman" panose="02020603050405020304" pitchFamily="18" charset="0"/>
              </a:rPr>
              <a:t>.</a:t>
            </a:r>
            <a:endParaRPr lang="en-PH" dirty="0"/>
          </a:p>
        </p:txBody>
      </p:sp>
    </p:spTree>
    <p:extLst>
      <p:ext uri="{BB962C8B-B14F-4D97-AF65-F5344CB8AC3E}">
        <p14:creationId xmlns:p14="http://schemas.microsoft.com/office/powerpoint/2010/main" val="1777916119"/>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000000"/>
      </a:dk2>
      <a:lt2>
        <a:srgbClr val="858800"/>
      </a:lt2>
      <a:accent1>
        <a:srgbClr val="015219"/>
      </a:accent1>
      <a:accent2>
        <a:srgbClr val="A9C42B"/>
      </a:accent2>
      <a:accent3>
        <a:srgbClr val="FFFFFF"/>
      </a:accent3>
      <a:accent4>
        <a:srgbClr val="404040"/>
      </a:accent4>
      <a:accent5>
        <a:srgbClr val="AAB3AB"/>
      </a:accent5>
      <a:accent6>
        <a:srgbClr val="99B126"/>
      </a:accent6>
      <a:hlink>
        <a:srgbClr val="A1B5DD"/>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000000"/>
        </a:dk2>
        <a:lt2>
          <a:srgbClr val="197B00"/>
        </a:lt2>
        <a:accent1>
          <a:srgbClr val="407400"/>
        </a:accent1>
        <a:accent2>
          <a:srgbClr val="A1E451"/>
        </a:accent2>
        <a:accent3>
          <a:srgbClr val="FFFFFF"/>
        </a:accent3>
        <a:accent4>
          <a:srgbClr val="404040"/>
        </a:accent4>
        <a:accent5>
          <a:srgbClr val="AFBCAA"/>
        </a:accent5>
        <a:accent6>
          <a:srgbClr val="91CF49"/>
        </a:accent6>
        <a:hlink>
          <a:srgbClr val="339A0E"/>
        </a:hlink>
        <a:folHlink>
          <a:srgbClr val="EAEAEA"/>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000000"/>
        </a:dk2>
        <a:lt2>
          <a:srgbClr val="2B7425"/>
        </a:lt2>
        <a:accent1>
          <a:srgbClr val="94D723"/>
        </a:accent1>
        <a:accent2>
          <a:srgbClr val="4D8011"/>
        </a:accent2>
        <a:accent3>
          <a:srgbClr val="FFFFFF"/>
        </a:accent3>
        <a:accent4>
          <a:srgbClr val="404040"/>
        </a:accent4>
        <a:accent5>
          <a:srgbClr val="C8E8AC"/>
        </a:accent5>
        <a:accent6>
          <a:srgbClr val="45730E"/>
        </a:accent6>
        <a:hlink>
          <a:srgbClr val="A3C5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2074</TotalTime>
  <Words>902</Words>
  <Application>Microsoft Office PowerPoint</Application>
  <PresentationFormat>On-screen Show (4:3)</PresentationFormat>
  <Paragraphs>109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Courier New</vt:lpstr>
      <vt:lpstr>Times New Roman</vt:lpstr>
      <vt:lpstr>template</vt:lpstr>
      <vt:lpstr>Java Programming Basics</vt:lpstr>
      <vt:lpstr>In This Chapter you will learn</vt:lpstr>
      <vt:lpstr>Hello World</vt:lpstr>
      <vt:lpstr>Elements of the program</vt:lpstr>
      <vt:lpstr>Elements of the program</vt:lpstr>
      <vt:lpstr>Fundamental Building Blocks of  Java Programs</vt:lpstr>
      <vt:lpstr>Variable</vt:lpstr>
      <vt:lpstr>Identifier</vt:lpstr>
      <vt:lpstr>few simple rules when you create identifiers</vt:lpstr>
      <vt:lpstr>PowerPoint Presentation</vt:lpstr>
      <vt:lpstr>PowerPoint Presentation</vt:lpstr>
      <vt:lpstr>Data Type</vt:lpstr>
      <vt:lpstr>byte</vt:lpstr>
      <vt:lpstr>short</vt:lpstr>
      <vt:lpstr>int</vt:lpstr>
      <vt:lpstr>long</vt:lpstr>
      <vt:lpstr>float</vt:lpstr>
      <vt:lpstr>double</vt:lpstr>
      <vt:lpstr>keyword</vt:lpstr>
      <vt:lpstr>Types of statements</vt:lpstr>
      <vt:lpstr>Declaration statement </vt:lpstr>
      <vt:lpstr>Assignment statement</vt:lpstr>
      <vt:lpstr>Executable Statement</vt:lpstr>
      <vt:lpstr>Comment </vt:lpstr>
      <vt:lpstr>Two types of comment</vt:lpstr>
      <vt:lpstr>Block Statement</vt:lpstr>
      <vt:lpstr>Understanding classes and objects</vt:lpstr>
      <vt:lpstr>PowerPoint Presentation</vt:lpstr>
      <vt:lpstr>True or False</vt:lpstr>
      <vt:lpstr>True or False</vt:lpstr>
      <vt:lpstr>True or False</vt:lpstr>
      <vt:lpstr>True or False</vt:lpstr>
      <vt:lpstr>True or False</vt:lpstr>
      <vt:lpstr>True or False</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Basics</dc:title>
  <dc:creator>Caya, Domingo Jr. (Faculty)</dc:creator>
  <cp:lastModifiedBy>Caya, Domingo Jr. (Faculty)</cp:lastModifiedBy>
  <cp:revision>30</cp:revision>
  <dcterms:created xsi:type="dcterms:W3CDTF">2021-06-03T07:00:57Z</dcterms:created>
  <dcterms:modified xsi:type="dcterms:W3CDTF">2021-06-16T03:05:30Z</dcterms:modified>
</cp:coreProperties>
</file>